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23"/>
  </p:notesMasterIdLst>
  <p:sldIdLst>
    <p:sldId id="257" r:id="rId2"/>
    <p:sldId id="258" r:id="rId3"/>
    <p:sldId id="771" r:id="rId4"/>
    <p:sldId id="772" r:id="rId5"/>
    <p:sldId id="634" r:id="rId6"/>
    <p:sldId id="262" r:id="rId7"/>
    <p:sldId id="263" r:id="rId8"/>
    <p:sldId id="265" r:id="rId9"/>
    <p:sldId id="274" r:id="rId10"/>
    <p:sldId id="774" r:id="rId11"/>
    <p:sldId id="804" r:id="rId12"/>
    <p:sldId id="281" r:id="rId13"/>
    <p:sldId id="767" r:id="rId14"/>
    <p:sldId id="283" r:id="rId15"/>
    <p:sldId id="284" r:id="rId16"/>
    <p:sldId id="768" r:id="rId17"/>
    <p:sldId id="286" r:id="rId18"/>
    <p:sldId id="287" r:id="rId19"/>
    <p:sldId id="288" r:id="rId20"/>
    <p:sldId id="289" r:id="rId21"/>
    <p:sldId id="290" r:id="rId22"/>
    <p:sldId id="291" r:id="rId23"/>
    <p:sldId id="786" r:id="rId24"/>
    <p:sldId id="293" r:id="rId25"/>
    <p:sldId id="683" r:id="rId26"/>
    <p:sldId id="769" r:id="rId27"/>
    <p:sldId id="770" r:id="rId28"/>
    <p:sldId id="298" r:id="rId29"/>
    <p:sldId id="299" r:id="rId30"/>
    <p:sldId id="300" r:id="rId31"/>
    <p:sldId id="301" r:id="rId32"/>
    <p:sldId id="640" r:id="rId33"/>
    <p:sldId id="656" r:id="rId34"/>
    <p:sldId id="819" r:id="rId35"/>
    <p:sldId id="657" r:id="rId36"/>
    <p:sldId id="684" r:id="rId37"/>
    <p:sldId id="685" r:id="rId38"/>
    <p:sldId id="686" r:id="rId39"/>
    <p:sldId id="687" r:id="rId40"/>
    <p:sldId id="775" r:id="rId41"/>
    <p:sldId id="776" r:id="rId42"/>
    <p:sldId id="777" r:id="rId43"/>
    <p:sldId id="691" r:id="rId44"/>
    <p:sldId id="692" r:id="rId45"/>
    <p:sldId id="693" r:id="rId46"/>
    <p:sldId id="694" r:id="rId47"/>
    <p:sldId id="695" r:id="rId48"/>
    <p:sldId id="781" r:id="rId49"/>
    <p:sldId id="697" r:id="rId50"/>
    <p:sldId id="698" r:id="rId51"/>
    <p:sldId id="699" r:id="rId52"/>
    <p:sldId id="802" r:id="rId53"/>
    <p:sldId id="803" r:id="rId54"/>
    <p:sldId id="782" r:id="rId55"/>
    <p:sldId id="702" r:id="rId56"/>
    <p:sldId id="703" r:id="rId57"/>
    <p:sldId id="704" r:id="rId58"/>
    <p:sldId id="783" r:id="rId59"/>
    <p:sldId id="706" r:id="rId60"/>
    <p:sldId id="707" r:id="rId61"/>
    <p:sldId id="787" r:id="rId62"/>
    <p:sldId id="709" r:id="rId63"/>
    <p:sldId id="710" r:id="rId64"/>
    <p:sldId id="784" r:id="rId65"/>
    <p:sldId id="711" r:id="rId66"/>
    <p:sldId id="712" r:id="rId67"/>
    <p:sldId id="713" r:id="rId68"/>
    <p:sldId id="714" r:id="rId69"/>
    <p:sldId id="715" r:id="rId70"/>
    <p:sldId id="813" r:id="rId71"/>
    <p:sldId id="814" r:id="rId72"/>
    <p:sldId id="815" r:id="rId73"/>
    <p:sldId id="794" r:id="rId74"/>
    <p:sldId id="795" r:id="rId75"/>
    <p:sldId id="796" r:id="rId76"/>
    <p:sldId id="812" r:id="rId77"/>
    <p:sldId id="724" r:id="rId78"/>
    <p:sldId id="725" r:id="rId79"/>
    <p:sldId id="726" r:id="rId80"/>
    <p:sldId id="727" r:id="rId81"/>
    <p:sldId id="728" r:id="rId82"/>
    <p:sldId id="729" r:id="rId83"/>
    <p:sldId id="797" r:id="rId84"/>
    <p:sldId id="731" r:id="rId85"/>
    <p:sldId id="732" r:id="rId86"/>
    <p:sldId id="733" r:id="rId87"/>
    <p:sldId id="734" r:id="rId88"/>
    <p:sldId id="735" r:id="rId89"/>
    <p:sldId id="736" r:id="rId90"/>
    <p:sldId id="737" r:id="rId91"/>
    <p:sldId id="738" r:id="rId92"/>
    <p:sldId id="739" r:id="rId93"/>
    <p:sldId id="740" r:id="rId94"/>
    <p:sldId id="788" r:id="rId95"/>
    <p:sldId id="789" r:id="rId96"/>
    <p:sldId id="790" r:id="rId97"/>
    <p:sldId id="778" r:id="rId98"/>
    <p:sldId id="805" r:id="rId99"/>
    <p:sldId id="806" r:id="rId100"/>
    <p:sldId id="807" r:id="rId101"/>
    <p:sldId id="816" r:id="rId102"/>
    <p:sldId id="817" r:id="rId103"/>
    <p:sldId id="810" r:id="rId104"/>
    <p:sldId id="811" r:id="rId105"/>
    <p:sldId id="820" r:id="rId106"/>
    <p:sldId id="821" r:id="rId107"/>
    <p:sldId id="822" r:id="rId108"/>
    <p:sldId id="823" r:id="rId109"/>
    <p:sldId id="824" r:id="rId110"/>
    <p:sldId id="825" r:id="rId111"/>
    <p:sldId id="818" r:id="rId112"/>
    <p:sldId id="757" r:id="rId113"/>
    <p:sldId id="758" r:id="rId114"/>
    <p:sldId id="759" r:id="rId115"/>
    <p:sldId id="760" r:id="rId116"/>
    <p:sldId id="761" r:id="rId117"/>
    <p:sldId id="762" r:id="rId118"/>
    <p:sldId id="763" r:id="rId119"/>
    <p:sldId id="764" r:id="rId120"/>
    <p:sldId id="765" r:id="rId121"/>
    <p:sldId id="766"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750" y="-180"/>
      </p:cViewPr>
      <p:guideLst>
        <p:guide orient="horz" pos="2160"/>
        <p:guide pos="2880"/>
      </p:guideLst>
    </p:cSldViewPr>
  </p:slideViewPr>
  <p:notesTextViewPr>
    <p:cViewPr>
      <p:scale>
        <a:sx n="1" d="1"/>
        <a:sy n="1" d="1"/>
      </p:scale>
      <p:origin x="0" y="0"/>
    </p:cViewPr>
  </p:notesTextViewPr>
  <p:sorterViewPr>
    <p:cViewPr>
      <p:scale>
        <a:sx n="100" d="100"/>
        <a:sy n="100" d="100"/>
      </p:scale>
      <p:origin x="0" y="172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268316672"/>
        <c:axId val="268179072"/>
      </c:lineChart>
      <c:catAx>
        <c:axId val="268316672"/>
        <c:scaling>
          <c:orientation val="minMax"/>
        </c:scaling>
        <c:delete val="0"/>
        <c:axPos val="b"/>
        <c:numFmt formatCode="h:mm" sourceLinked="1"/>
        <c:majorTickMark val="out"/>
        <c:minorTickMark val="none"/>
        <c:tickLblPos val="nextTo"/>
        <c:crossAx val="268179072"/>
        <c:crosses val="autoZero"/>
        <c:auto val="1"/>
        <c:lblAlgn val="ctr"/>
        <c:lblOffset val="100"/>
        <c:noMultiLvlLbl val="0"/>
      </c:catAx>
      <c:valAx>
        <c:axId val="268179072"/>
        <c:scaling>
          <c:orientation val="minMax"/>
          <c:max val="100"/>
        </c:scaling>
        <c:delete val="0"/>
        <c:axPos val="l"/>
        <c:majorGridlines/>
        <c:numFmt formatCode="General" sourceLinked="1"/>
        <c:majorTickMark val="out"/>
        <c:minorTickMark val="none"/>
        <c:tickLblPos val="nextTo"/>
        <c:crossAx val="2683166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276004352"/>
        <c:axId val="274432000"/>
      </c:lineChart>
      <c:catAx>
        <c:axId val="276004352"/>
        <c:scaling>
          <c:orientation val="minMax"/>
        </c:scaling>
        <c:delete val="0"/>
        <c:axPos val="b"/>
        <c:numFmt formatCode="h:mm" sourceLinked="1"/>
        <c:majorTickMark val="out"/>
        <c:minorTickMark val="none"/>
        <c:tickLblPos val="nextTo"/>
        <c:crossAx val="274432000"/>
        <c:crosses val="autoZero"/>
        <c:auto val="1"/>
        <c:lblAlgn val="ctr"/>
        <c:lblOffset val="100"/>
        <c:noMultiLvlLbl val="0"/>
      </c:catAx>
      <c:valAx>
        <c:axId val="274432000"/>
        <c:scaling>
          <c:orientation val="minMax"/>
          <c:max val="80"/>
        </c:scaling>
        <c:delete val="1"/>
        <c:axPos val="l"/>
        <c:majorGridlines/>
        <c:numFmt formatCode="General" sourceLinked="1"/>
        <c:majorTickMark val="out"/>
        <c:minorTickMark val="none"/>
        <c:tickLblPos val="nextTo"/>
        <c:crossAx val="2760043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of </a:t>
          </a:r>
          <a:r>
            <a:rPr lang="en-US" sz="1600" dirty="0" err="1" smtClean="0"/>
            <a:t>Tencent</a:t>
          </a:r>
          <a:endParaRPr lang="en-US" sz="16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a:t>
          </a:r>
          <a:r>
            <a:rPr lang="en-US" sz="1600" smtClean="0"/>
            <a:t>$550</a:t>
          </a:r>
          <a:r>
            <a:rPr lang="en-US" sz="1600" dirty="0" smtClean="0"/>
            <a:t/>
          </a:r>
          <a:br>
            <a:rPr lang="en-US" sz="1600" dirty="0" smtClean="0"/>
          </a:br>
          <a:r>
            <a:rPr lang="en-US" sz="1600" dirty="0" smtClean="0"/>
            <a:t>(which is the benchmark price)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5A3258B5-526E-4789-84D0-B060C760DB39}" srcId="{CC214645-443F-4EA5-B605-CACE39F25428}" destId="{16BF0C17-97FF-4782-B99D-E2D61CCA1B91}" srcOrd="2" destOrd="0" parTransId="{3CADB9FF-9F81-4933-897A-43599B99B334}" sibTransId="{DCE3A5D7-FFFB-4E58-9DAA-2EB81D0BD6AA}"/>
    <dgm:cxn modelId="{ADC9B0F6-1532-4C6F-9BA4-419C0C006DC3}" type="presOf" srcId="{9EDE9FC8-D565-4B9B-9090-489571158814}" destId="{6A7A0FF8-8631-44B7-A66F-BC11E5283850}" srcOrd="0" destOrd="1"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F6395F2F-4D7A-4936-B2E9-54872D04D944}" type="presOf" srcId="{CC214645-443F-4EA5-B605-CACE39F25428}" destId="{6A7A0FF8-8631-44B7-A66F-BC11E5283850}" srcOrd="0" destOrd="0" presId="urn:microsoft.com/office/officeart/2005/8/layout/chevron2"/>
    <dgm:cxn modelId="{AE8931DE-7FF7-41D0-8D22-ED5B2C2033F9}" srcId="{614A67F1-CA88-427F-8936-4A4B14026BF1}" destId="{F2B15B1D-B4E4-4130-826B-F360B9DA818B}" srcOrd="1" destOrd="0" parTransId="{FB6D7466-3BDE-4386-A918-0125203F8D9D}" sibTransId="{A8588598-E57F-4D15-8798-89CCBE845375}"/>
    <dgm:cxn modelId="{2B57F874-A388-49A7-B5D7-C953DC033892}" type="presOf" srcId="{2598188D-1E40-4F03-93BC-400C26939A76}" destId="{16B6CA9F-190D-4B84-A54C-DFA35B5EFC7F}" srcOrd="0" destOrd="1" presId="urn:microsoft.com/office/officeart/2005/8/layout/chevron2"/>
    <dgm:cxn modelId="{F4B1A276-9622-4DC3-9AD1-90AD087DC636}" type="presOf" srcId="{BF022705-1F17-4D1A-A1F2-1DCD5E29436E}" destId="{603636BE-C6D6-4D23-AC1F-B3C028FAD1A9}" srcOrd="0" destOrd="0" presId="urn:microsoft.com/office/officeart/2005/8/layout/chevron2"/>
    <dgm:cxn modelId="{6F25FC8B-46BE-4C00-9B26-AC29B1950890}" type="presOf" srcId="{900AD8F5-E6EE-4312-8773-2FCA9B046211}" destId="{320A2523-2723-4357-AB27-501B1CA61E5A}" srcOrd="0" destOrd="0" presId="urn:microsoft.com/office/officeart/2005/8/layout/chevron2"/>
    <dgm:cxn modelId="{17FA23B3-E073-4535-B05B-3114E5E7CAF2}" type="presOf" srcId="{F2B15B1D-B4E4-4130-826B-F360B9DA818B}" destId="{ADD4B9CB-50A2-4F21-8681-E748ECD76EDF}" srcOrd="0" destOrd="0"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58D9A368-F856-428F-BA8D-F861AE9C2B5B}" type="presOf" srcId="{29DAD371-3D77-4A80-B009-B2A8182DC77E}" destId="{16B6CA9F-190D-4B84-A54C-DFA35B5EFC7F}"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B3780633-188D-4E47-8AD5-0944992DC0D7}" type="presOf" srcId="{16BF0C17-97FF-4782-B99D-E2D61CCA1B91}" destId="{6A7A0FF8-8631-44B7-A66F-BC11E5283850}" srcOrd="0" destOrd="3" presId="urn:microsoft.com/office/officeart/2005/8/layout/chevron2"/>
    <dgm:cxn modelId="{78553AFE-A2A1-4E2D-89D3-DFDB5E8E93F2}" type="presOf" srcId="{38CC9FD5-1C80-4ACC-8C60-347497C7B5B2}" destId="{6A7A0FF8-8631-44B7-A66F-BC11E5283850}" srcOrd="0" destOrd="2" presId="urn:microsoft.com/office/officeart/2005/8/layout/chevron2"/>
    <dgm:cxn modelId="{8A1C6E57-4BE1-4ED5-AE28-D925AEC1DAE7}" type="presOf" srcId="{614A67F1-CA88-427F-8936-4A4B14026BF1}" destId="{255F3F10-A148-4414-9302-4D615D3B0462}" srcOrd="0" destOrd="0" presId="urn:microsoft.com/office/officeart/2005/8/layout/chevron2"/>
    <dgm:cxn modelId="{22F991A6-2FEC-4132-B59E-A666D074260D}" type="presOf" srcId="{F9154281-255C-4D8E-B5A7-EFCEFC6CC51E}" destId="{F56B736E-DB50-4888-82BA-84A7599A49D5}" srcOrd="0" destOrd="0" presId="urn:microsoft.com/office/officeart/2005/8/layout/chevron2"/>
    <dgm:cxn modelId="{809F15CF-AF39-4FCB-B501-FDCB258E4CC6}" type="presParOf" srcId="{255F3F10-A148-4414-9302-4D615D3B0462}" destId="{14CB4EA2-8031-4C74-ACF9-919244A4B3BC}" srcOrd="0" destOrd="0" presId="urn:microsoft.com/office/officeart/2005/8/layout/chevron2"/>
    <dgm:cxn modelId="{51BB9C98-A038-4B7D-821B-D2A8BE168E61}" type="presParOf" srcId="{14CB4EA2-8031-4C74-ACF9-919244A4B3BC}" destId="{603636BE-C6D6-4D23-AC1F-B3C028FAD1A9}" srcOrd="0" destOrd="0" presId="urn:microsoft.com/office/officeart/2005/8/layout/chevron2"/>
    <dgm:cxn modelId="{580641E0-7371-4465-A4D2-18D4902A0186}" type="presParOf" srcId="{14CB4EA2-8031-4C74-ACF9-919244A4B3BC}" destId="{16B6CA9F-190D-4B84-A54C-DFA35B5EFC7F}" srcOrd="1" destOrd="0" presId="urn:microsoft.com/office/officeart/2005/8/layout/chevron2"/>
    <dgm:cxn modelId="{FAD9AC9E-AD26-49A2-97AD-585641A6F727}" type="presParOf" srcId="{255F3F10-A148-4414-9302-4D615D3B0462}" destId="{EBED9A2A-8121-4B7A-9106-FEBC44589A53}" srcOrd="1" destOrd="0" presId="urn:microsoft.com/office/officeart/2005/8/layout/chevron2"/>
    <dgm:cxn modelId="{C8E92794-45E6-41D1-A891-80CDCD6AB257}" type="presParOf" srcId="{255F3F10-A148-4414-9302-4D615D3B0462}" destId="{01421BE7-ACD5-4CE7-B9B0-FFF38519C7F7}" srcOrd="2" destOrd="0" presId="urn:microsoft.com/office/officeart/2005/8/layout/chevron2"/>
    <dgm:cxn modelId="{F7E973F1-6EFE-405E-A06B-9197108575F0}" type="presParOf" srcId="{01421BE7-ACD5-4CE7-B9B0-FFF38519C7F7}" destId="{ADD4B9CB-50A2-4F21-8681-E748ECD76EDF}" srcOrd="0" destOrd="0" presId="urn:microsoft.com/office/officeart/2005/8/layout/chevron2"/>
    <dgm:cxn modelId="{4ECCFAAD-7F6C-45CA-AFF9-98900CEC62EC}" type="presParOf" srcId="{01421BE7-ACD5-4CE7-B9B0-FFF38519C7F7}" destId="{6A7A0FF8-8631-44B7-A66F-BC11E5283850}" srcOrd="1" destOrd="0" presId="urn:microsoft.com/office/officeart/2005/8/layout/chevron2"/>
    <dgm:cxn modelId="{58DC42F2-9A08-48B2-B696-81D73D9D58C6}" type="presParOf" srcId="{255F3F10-A148-4414-9302-4D615D3B0462}" destId="{939629BF-6AD8-4731-B1AF-8F51C74B451E}" srcOrd="3" destOrd="0" presId="urn:microsoft.com/office/officeart/2005/8/layout/chevron2"/>
    <dgm:cxn modelId="{DE5187F9-16BD-409C-9EE3-7D3199129F3E}" type="presParOf" srcId="{255F3F10-A148-4414-9302-4D615D3B0462}" destId="{F8740507-25AF-4923-B957-82443EF88CF0}" srcOrd="4" destOrd="0" presId="urn:microsoft.com/office/officeart/2005/8/layout/chevron2"/>
    <dgm:cxn modelId="{D1993E9F-BEF1-42DF-9B57-A31F510B1E0D}" type="presParOf" srcId="{F8740507-25AF-4923-B957-82443EF88CF0}" destId="{F56B736E-DB50-4888-82BA-84A7599A49D5}" srcOrd="0" destOrd="0" presId="urn:microsoft.com/office/officeart/2005/8/layout/chevron2"/>
    <dgm:cxn modelId="{CF4D0035-684F-4796-9EC8-49DEBF4DE717}"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39C2E28-178E-4ECB-B25B-00D4B83B03B5}" srcId="{29DAD371-3D77-4A80-B009-B2A8182DC77E}" destId="{80A44884-B2E4-410A-917A-A6BD61325A95}" srcOrd="1" destOrd="0" parTransId="{8501B9F5-D488-4377-AB54-0F688A6C1792}" sibTransId="{2E6A0DCB-FAD2-4664-930A-85D2546C3555}"/>
    <dgm:cxn modelId="{E1962DAF-B7A9-4E84-9894-5000CDDBF46F}" srcId="{29DAD371-3D77-4A80-B009-B2A8182DC77E}" destId="{F9B1FFF3-E303-4695-8C89-0881E61C71E4}" srcOrd="2" destOrd="0" parTransId="{0C4A892F-97D4-44DF-BD5D-599E6156B420}" sibTransId="{4393EDD1-939F-4A16-9F14-5D2E581D6FC8}"/>
    <dgm:cxn modelId="{450193F4-FB28-4A4C-8A58-BAFA96D31E1E}" type="presOf" srcId="{2598188D-1E40-4F03-93BC-400C26939A76}" destId="{16B6CA9F-190D-4B84-A54C-DFA35B5EFC7F}" srcOrd="0" destOrd="1"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DF60CC33-1C88-4B30-A99D-D18C0F41BB16}" type="presOf" srcId="{614A67F1-CA88-427F-8936-4A4B14026BF1}" destId="{255F3F10-A148-4414-9302-4D615D3B0462}" srcOrd="0" destOrd="0" presId="urn:microsoft.com/office/officeart/2005/8/layout/chevron2"/>
    <dgm:cxn modelId="{E10D37BB-A380-4B42-9604-A948FEDEC85D}" type="presOf" srcId="{7B5F13F2-6B46-4B37-99EF-D7D049699EDE}" destId="{6A7A0FF8-8631-44B7-A66F-BC11E5283850}" srcOrd="0" destOrd="3" presId="urn:microsoft.com/office/officeart/2005/8/layout/chevron2"/>
    <dgm:cxn modelId="{D3BEB6B5-7FE2-43D9-900E-83863375CAD5}" type="presOf" srcId="{29DAD371-3D77-4A80-B009-B2A8182DC77E}" destId="{16B6CA9F-190D-4B84-A54C-DFA35B5EFC7F}"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7E874107-030F-43D7-8025-D2DB9D75BE5E}" type="presOf" srcId="{80A44884-B2E4-410A-917A-A6BD61325A95}" destId="{16B6CA9F-190D-4B84-A54C-DFA35B5EFC7F}" srcOrd="0" destOrd="2"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5ED19BC7-A150-4226-A904-848967889005}" type="presOf" srcId="{F9B1FFF3-E303-4695-8C89-0881E61C71E4}" destId="{16B6CA9F-190D-4B84-A54C-DFA35B5EFC7F}" srcOrd="0" destOrd="3" presId="urn:microsoft.com/office/officeart/2005/8/layout/chevron2"/>
    <dgm:cxn modelId="{0132D3A0-653D-4C89-BD63-ED03A3B4A1F3}" type="presOf" srcId="{CC214645-443F-4EA5-B605-CACE39F25428}" destId="{6A7A0FF8-8631-44B7-A66F-BC11E5283850}" srcOrd="0" destOrd="0" presId="urn:microsoft.com/office/officeart/2005/8/layout/chevron2"/>
    <dgm:cxn modelId="{5DEA157D-3CD6-4F08-8C04-B358A758A86B}" type="presOf" srcId="{F36FD751-A374-4DBD-B603-38630FD84CAB}" destId="{6A7A0FF8-8631-44B7-A66F-BC11E5283850}" srcOrd="0" destOrd="2" presId="urn:microsoft.com/office/officeart/2005/8/layout/chevron2"/>
    <dgm:cxn modelId="{F9D00824-A2E2-4CB6-B018-1CD1B8027217}" type="presOf" srcId="{2E7A4C59-674B-49D8-A9B1-3D7D513FA6A5}" destId="{320A2523-2723-4357-AB27-501B1CA61E5A}" srcOrd="0" destOrd="1"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8D2CD773-44BF-46E6-A115-40726C947A1A}" type="presOf" srcId="{900AD8F5-E6EE-4312-8773-2FCA9B046211}" destId="{320A2523-2723-4357-AB27-501B1CA61E5A}" srcOrd="0" destOrd="0" presId="urn:microsoft.com/office/officeart/2005/8/layout/chevron2"/>
    <dgm:cxn modelId="{C2AD6F20-9445-43F1-8280-FC487D6E91E1}" type="presOf" srcId="{F9154281-255C-4D8E-B5A7-EFCEFC6CC51E}" destId="{F56B736E-DB50-4888-82BA-84A7599A49D5}" srcOrd="0" destOrd="0" presId="urn:microsoft.com/office/officeart/2005/8/layout/chevron2"/>
    <dgm:cxn modelId="{16055910-4995-4B48-AEA4-CCED1E432D86}" type="presOf" srcId="{7A44CD53-655E-421D-BAAD-8997EC1B63F2}" destId="{320A2523-2723-4357-AB27-501B1CA61E5A}"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8C2CA81A-9481-43F6-A418-20150575BAB6}" type="presOf" srcId="{BF022705-1F17-4D1A-A1F2-1DCD5E29436E}" destId="{603636BE-C6D6-4D23-AC1F-B3C028FAD1A9}" srcOrd="0" destOrd="0" presId="urn:microsoft.com/office/officeart/2005/8/layout/chevron2"/>
    <dgm:cxn modelId="{23D498A3-66F0-46C1-8907-21C994EB73CC}" type="presOf" srcId="{9EDE9FC8-D565-4B9B-9090-489571158814}" destId="{6A7A0FF8-8631-44B7-A66F-BC11E5283850}" srcOrd="0" destOrd="1" presId="urn:microsoft.com/office/officeart/2005/8/layout/chevron2"/>
    <dgm:cxn modelId="{08FD320B-6DEB-47AC-B60A-0B713AC9ABE6}" type="presOf" srcId="{F2B15B1D-B4E4-4130-826B-F360B9DA818B}" destId="{ADD4B9CB-50A2-4F21-8681-E748ECD76EDF}" srcOrd="0" destOrd="0" presId="urn:microsoft.com/office/officeart/2005/8/layout/chevron2"/>
    <dgm:cxn modelId="{833DB331-7544-45CE-9141-1D35BEAF6D41}" type="presParOf" srcId="{255F3F10-A148-4414-9302-4D615D3B0462}" destId="{14CB4EA2-8031-4C74-ACF9-919244A4B3BC}" srcOrd="0" destOrd="0" presId="urn:microsoft.com/office/officeart/2005/8/layout/chevron2"/>
    <dgm:cxn modelId="{A0119C8B-2AC6-4D0D-9D5A-FD680BF9E1DD}" type="presParOf" srcId="{14CB4EA2-8031-4C74-ACF9-919244A4B3BC}" destId="{603636BE-C6D6-4D23-AC1F-B3C028FAD1A9}" srcOrd="0" destOrd="0" presId="urn:microsoft.com/office/officeart/2005/8/layout/chevron2"/>
    <dgm:cxn modelId="{A618874A-E715-4DAD-AC2E-79F468DCFD1C}" type="presParOf" srcId="{14CB4EA2-8031-4C74-ACF9-919244A4B3BC}" destId="{16B6CA9F-190D-4B84-A54C-DFA35B5EFC7F}" srcOrd="1" destOrd="0" presId="urn:microsoft.com/office/officeart/2005/8/layout/chevron2"/>
    <dgm:cxn modelId="{54ECFB94-EE47-4F78-888A-040A170A2356}" type="presParOf" srcId="{255F3F10-A148-4414-9302-4D615D3B0462}" destId="{EBED9A2A-8121-4B7A-9106-FEBC44589A53}" srcOrd="1" destOrd="0" presId="urn:microsoft.com/office/officeart/2005/8/layout/chevron2"/>
    <dgm:cxn modelId="{DC41F548-5A51-4AF0-ACDE-3D743C6AD6FB}" type="presParOf" srcId="{255F3F10-A148-4414-9302-4D615D3B0462}" destId="{01421BE7-ACD5-4CE7-B9B0-FFF38519C7F7}" srcOrd="2" destOrd="0" presId="urn:microsoft.com/office/officeart/2005/8/layout/chevron2"/>
    <dgm:cxn modelId="{FC1C8D4C-D6FE-41BC-AA29-9D7F3C52F013}" type="presParOf" srcId="{01421BE7-ACD5-4CE7-B9B0-FFF38519C7F7}" destId="{ADD4B9CB-50A2-4F21-8681-E748ECD76EDF}" srcOrd="0" destOrd="0" presId="urn:microsoft.com/office/officeart/2005/8/layout/chevron2"/>
    <dgm:cxn modelId="{19D73A75-042C-42BD-AA22-353AC3652054}" type="presParOf" srcId="{01421BE7-ACD5-4CE7-B9B0-FFF38519C7F7}" destId="{6A7A0FF8-8631-44B7-A66F-BC11E5283850}" srcOrd="1" destOrd="0" presId="urn:microsoft.com/office/officeart/2005/8/layout/chevron2"/>
    <dgm:cxn modelId="{A51E7D70-5D03-4D78-B707-A53D4A9190D3}" type="presParOf" srcId="{255F3F10-A148-4414-9302-4D615D3B0462}" destId="{939629BF-6AD8-4731-B1AF-8F51C74B451E}" srcOrd="3" destOrd="0" presId="urn:microsoft.com/office/officeart/2005/8/layout/chevron2"/>
    <dgm:cxn modelId="{30E57549-0202-44AD-ACF7-E3F3DA9CDB22}" type="presParOf" srcId="{255F3F10-A148-4414-9302-4D615D3B0462}" destId="{F8740507-25AF-4923-B957-82443EF88CF0}" srcOrd="4" destOrd="0" presId="urn:microsoft.com/office/officeart/2005/8/layout/chevron2"/>
    <dgm:cxn modelId="{B75153AC-34CA-4EFB-B272-0DAF19BC1E42}" type="presParOf" srcId="{F8740507-25AF-4923-B957-82443EF88CF0}" destId="{F56B736E-DB50-4888-82BA-84A7599A49D5}" srcOrd="0" destOrd="0" presId="urn:microsoft.com/office/officeart/2005/8/layout/chevron2"/>
    <dgm:cxn modelId="{A46B5E3E-E3FC-4762-B440-1CF7A10DA99B}"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40" y="201497"/>
          <a:ext cx="1285605" cy="899923"/>
        </a:xfrm>
        <a:prstGeom prst="chevron">
          <a:avLst/>
        </a:prstGeom>
        <a:gradFill rotWithShape="0">
          <a:gsLst>
            <a:gs pos="0">
              <a:schemeClr val="accent2">
                <a:alpha val="90000"/>
                <a:hueOff val="0"/>
                <a:satOff val="0"/>
                <a:lumOff val="0"/>
                <a:alphaOff val="0"/>
                <a:shade val="70000"/>
                <a:satMod val="150000"/>
              </a:schemeClr>
            </a:gs>
            <a:gs pos="34000">
              <a:schemeClr val="accent2">
                <a:alpha val="90000"/>
                <a:hueOff val="0"/>
                <a:satOff val="0"/>
                <a:lumOff val="0"/>
                <a:alphaOff val="0"/>
                <a:shade val="70000"/>
                <a:satMod val="140000"/>
              </a:schemeClr>
            </a:gs>
            <a:gs pos="70000">
              <a:schemeClr val="accent2">
                <a:alpha val="90000"/>
                <a:hueOff val="0"/>
                <a:satOff val="0"/>
                <a:lumOff val="0"/>
                <a:alphaOff val="0"/>
                <a:tint val="100000"/>
                <a:shade val="90000"/>
                <a:satMod val="140000"/>
              </a:schemeClr>
            </a:gs>
            <a:gs pos="100000">
              <a:schemeClr val="accent2">
                <a:alpha val="90000"/>
                <a:hueOff val="0"/>
                <a:satOff val="0"/>
                <a:lumOff val="0"/>
                <a:alphaOff val="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Continuous Trading</a:t>
          </a:r>
          <a:endParaRPr lang="en-US" sz="1300" kern="1200" dirty="0"/>
        </a:p>
      </dsp:txBody>
      <dsp:txXfrm rot="-5400000">
        <a:off x="2" y="458618"/>
        <a:ext cx="899923" cy="385682"/>
      </dsp:txXfrm>
    </dsp:sp>
    <dsp:sp modelId="{16B6CA9F-190D-4B84-A54C-DFA35B5EFC7F}">
      <dsp:nvSpPr>
        <dsp:cNvPr id="0" name=""/>
        <dsp:cNvSpPr/>
      </dsp:nvSpPr>
      <dsp:spPr>
        <a:xfrm rot="5400000">
          <a:off x="2660432" y="-1751852"/>
          <a:ext cx="835643" cy="4356660"/>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Do nothing</a:t>
          </a:r>
          <a:endParaRPr lang="en-US" sz="1600" kern="1200" dirty="0"/>
        </a:p>
      </dsp:txBody>
      <dsp:txXfrm rot="-5400000">
        <a:off x="899924" y="49449"/>
        <a:ext cx="4315867" cy="754057"/>
      </dsp:txXfrm>
    </dsp:sp>
    <dsp:sp modelId="{ADD4B9CB-50A2-4F21-8681-E748ECD76EDF}">
      <dsp:nvSpPr>
        <dsp:cNvPr id="0" name=""/>
        <dsp:cNvSpPr/>
      </dsp:nvSpPr>
      <dsp:spPr>
        <a:xfrm rot="5400000">
          <a:off x="-192840" y="1404651"/>
          <a:ext cx="1285605" cy="899923"/>
        </a:xfrm>
        <a:prstGeom prst="chevron">
          <a:avLst/>
        </a:prstGeom>
        <a:gradFill rotWithShape="0">
          <a:gsLst>
            <a:gs pos="0">
              <a:schemeClr val="accent2">
                <a:alpha val="90000"/>
                <a:hueOff val="0"/>
                <a:satOff val="0"/>
                <a:lumOff val="0"/>
                <a:alphaOff val="-20000"/>
                <a:shade val="70000"/>
                <a:satMod val="150000"/>
              </a:schemeClr>
            </a:gs>
            <a:gs pos="34000">
              <a:schemeClr val="accent2">
                <a:alpha val="90000"/>
                <a:hueOff val="0"/>
                <a:satOff val="0"/>
                <a:lumOff val="0"/>
                <a:alphaOff val="-20000"/>
                <a:shade val="70000"/>
                <a:satMod val="140000"/>
              </a:schemeClr>
            </a:gs>
            <a:gs pos="70000">
              <a:schemeClr val="accent2">
                <a:alpha val="90000"/>
                <a:hueOff val="0"/>
                <a:satOff val="0"/>
                <a:lumOff val="0"/>
                <a:alphaOff val="-20000"/>
                <a:tint val="100000"/>
                <a:shade val="90000"/>
                <a:satMod val="140000"/>
              </a:schemeClr>
            </a:gs>
            <a:gs pos="100000">
              <a:schemeClr val="accent2">
                <a:alpha val="90000"/>
                <a:hueOff val="0"/>
                <a:satOff val="0"/>
                <a:lumOff val="0"/>
                <a:alphaOff val="-2000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2000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Closing Auction</a:t>
          </a:r>
          <a:endParaRPr lang="en-US" sz="1300" kern="1200" dirty="0"/>
        </a:p>
      </dsp:txBody>
      <dsp:txXfrm rot="-5400000">
        <a:off x="2" y="1661772"/>
        <a:ext cx="899923" cy="385682"/>
      </dsp:txXfrm>
    </dsp:sp>
    <dsp:sp modelId="{6A7A0FF8-8631-44B7-A66F-BC11E5283850}">
      <dsp:nvSpPr>
        <dsp:cNvPr id="0" name=""/>
        <dsp:cNvSpPr/>
      </dsp:nvSpPr>
      <dsp:spPr>
        <a:xfrm rot="5400000">
          <a:off x="2551606" y="-548698"/>
          <a:ext cx="1053294" cy="4356660"/>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Buy all the 2.8 billion of </a:t>
          </a:r>
          <a:r>
            <a:rPr lang="en-US" sz="1600" kern="1200" dirty="0" err="1" smtClean="0"/>
            <a:t>Tencent</a:t>
          </a:r>
          <a:endParaRPr lang="en-US" sz="1600" kern="1200" dirty="0"/>
        </a:p>
        <a:p>
          <a:pPr marL="342900" lvl="2" indent="-171450" algn="l" defTabSz="711200">
            <a:lnSpc>
              <a:spcPct val="90000"/>
            </a:lnSpc>
            <a:spcBef>
              <a:spcPct val="0"/>
            </a:spcBef>
            <a:spcAft>
              <a:spcPct val="15000"/>
            </a:spcAft>
            <a:buChar char="••"/>
          </a:pPr>
          <a:r>
            <a:rPr lang="en-US" sz="1600" kern="1200" dirty="0" smtClean="0"/>
            <a:t>Closing price is $550</a:t>
          </a:r>
          <a:endParaRPr lang="en-US" sz="1600" kern="1200" dirty="0"/>
        </a:p>
        <a:p>
          <a:pPr marL="342900" lvl="2" indent="-171450" algn="l" defTabSz="711200">
            <a:lnSpc>
              <a:spcPct val="90000"/>
            </a:lnSpc>
            <a:spcBef>
              <a:spcPct val="0"/>
            </a:spcBef>
            <a:spcAft>
              <a:spcPct val="15000"/>
            </a:spcAft>
            <a:buChar char="••"/>
          </a:pPr>
          <a:endParaRPr lang="en-US" sz="1600" kern="1200" dirty="0"/>
        </a:p>
      </dsp:txBody>
      <dsp:txXfrm rot="-5400000">
        <a:off x="899923" y="1154403"/>
        <a:ext cx="4305242" cy="950458"/>
      </dsp:txXfrm>
    </dsp:sp>
    <dsp:sp modelId="{F56B736E-DB50-4888-82BA-84A7599A49D5}">
      <dsp:nvSpPr>
        <dsp:cNvPr id="0" name=""/>
        <dsp:cNvSpPr/>
      </dsp:nvSpPr>
      <dsp:spPr>
        <a:xfrm rot="5400000">
          <a:off x="-192840" y="2498979"/>
          <a:ext cx="1285605" cy="899923"/>
        </a:xfrm>
        <a:prstGeom prst="chevron">
          <a:avLst/>
        </a:prstGeom>
        <a:gradFill rotWithShape="0">
          <a:gsLst>
            <a:gs pos="0">
              <a:schemeClr val="accent2">
                <a:alpha val="90000"/>
                <a:hueOff val="0"/>
                <a:satOff val="0"/>
                <a:lumOff val="0"/>
                <a:alphaOff val="-40000"/>
                <a:shade val="70000"/>
                <a:satMod val="150000"/>
              </a:schemeClr>
            </a:gs>
            <a:gs pos="34000">
              <a:schemeClr val="accent2">
                <a:alpha val="90000"/>
                <a:hueOff val="0"/>
                <a:satOff val="0"/>
                <a:lumOff val="0"/>
                <a:alphaOff val="-40000"/>
                <a:shade val="70000"/>
                <a:satMod val="140000"/>
              </a:schemeClr>
            </a:gs>
            <a:gs pos="70000">
              <a:schemeClr val="accent2">
                <a:alpha val="90000"/>
                <a:hueOff val="0"/>
                <a:satOff val="0"/>
                <a:lumOff val="0"/>
                <a:alphaOff val="-40000"/>
                <a:tint val="100000"/>
                <a:shade val="90000"/>
                <a:satMod val="140000"/>
              </a:schemeClr>
            </a:gs>
            <a:gs pos="100000">
              <a:schemeClr val="accent2">
                <a:alpha val="90000"/>
                <a:hueOff val="0"/>
                <a:satOff val="0"/>
                <a:lumOff val="0"/>
                <a:alphaOff val="-4000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4000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Closing </a:t>
          </a:r>
          <a:endParaRPr lang="en-US" sz="1300" kern="1200" dirty="0"/>
        </a:p>
      </dsp:txBody>
      <dsp:txXfrm rot="-5400000">
        <a:off x="2" y="2756100"/>
        <a:ext cx="899923" cy="385682"/>
      </dsp:txXfrm>
    </dsp:sp>
    <dsp:sp modelId="{320A2523-2723-4357-AB27-501B1CA61E5A}">
      <dsp:nvSpPr>
        <dsp:cNvPr id="0" name=""/>
        <dsp:cNvSpPr/>
      </dsp:nvSpPr>
      <dsp:spPr>
        <a:xfrm rot="5400000">
          <a:off x="2660432" y="581036"/>
          <a:ext cx="835643" cy="4356660"/>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All execute at the Closing Price </a:t>
          </a:r>
          <a:r>
            <a:rPr lang="en-US" sz="1600" kern="1200" smtClean="0"/>
            <a:t>$550</a:t>
          </a:r>
          <a:r>
            <a:rPr lang="en-US" sz="1600" kern="1200" dirty="0" smtClean="0"/>
            <a:t/>
          </a:r>
          <a:br>
            <a:rPr lang="en-US" sz="1600" kern="1200" dirty="0" smtClean="0"/>
          </a:br>
          <a:r>
            <a:rPr lang="en-US" sz="1600" kern="1200" dirty="0" smtClean="0"/>
            <a:t>(which is the benchmark price)</a:t>
          </a:r>
          <a:endParaRPr lang="en-US" sz="1600" kern="1200" dirty="0"/>
        </a:p>
      </dsp:txBody>
      <dsp:txXfrm rot="-5400000">
        <a:off x="899924" y="2382338"/>
        <a:ext cx="4315867" cy="75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shade val="70000"/>
                <a:satMod val="150000"/>
              </a:schemeClr>
            </a:gs>
            <a:gs pos="34000">
              <a:schemeClr val="accent2">
                <a:alpha val="90000"/>
                <a:hueOff val="0"/>
                <a:satOff val="0"/>
                <a:lumOff val="0"/>
                <a:alphaOff val="0"/>
                <a:shade val="70000"/>
                <a:satMod val="140000"/>
              </a:schemeClr>
            </a:gs>
            <a:gs pos="70000">
              <a:schemeClr val="accent2">
                <a:alpha val="90000"/>
                <a:hueOff val="0"/>
                <a:satOff val="0"/>
                <a:lumOff val="0"/>
                <a:alphaOff val="0"/>
                <a:tint val="100000"/>
                <a:shade val="90000"/>
                <a:satMod val="140000"/>
              </a:schemeClr>
            </a:gs>
            <a:gs pos="100000">
              <a:schemeClr val="accent2">
                <a:alpha val="90000"/>
                <a:hueOff val="0"/>
                <a:satOff val="0"/>
                <a:lumOff val="0"/>
                <a:alphaOff val="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Continuous Trading</a:t>
          </a:r>
          <a:endParaRPr lang="en-US" sz="1300" kern="1200" dirty="0"/>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Pre-trade portion: </a:t>
          </a:r>
          <a:r>
            <a:rPr lang="en-US" sz="1400" kern="1200" dirty="0" smtClean="0"/>
            <a:t>execute </a:t>
          </a:r>
          <a:r>
            <a:rPr lang="en-US" sz="1400" b="1" kern="1200" dirty="0" smtClean="0">
              <a:solidFill>
                <a:srgbClr val="0070C0"/>
              </a:solidFill>
            </a:rPr>
            <a:t>20%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HK$560M (2.8B x 0.2) of </a:t>
          </a:r>
          <a:r>
            <a:rPr lang="en-US" sz="1400" kern="1200" dirty="0" err="1" smtClean="0"/>
            <a:t>Tencent</a:t>
          </a:r>
          <a:r>
            <a:rPr lang="en-US" sz="1400" kern="1200" dirty="0" smtClean="0"/>
            <a:t> from </a:t>
          </a:r>
          <a:r>
            <a:rPr lang="en-US" sz="1400" b="1" u="sng" kern="1200" dirty="0" smtClean="0">
              <a:solidFill>
                <a:srgbClr val="0070C0"/>
              </a:solidFill>
            </a:rPr>
            <a:t>3pm to 4pm</a:t>
          </a:r>
          <a:endParaRPr lang="en-US" sz="1400" b="1" u="sng" kern="1200" dirty="0">
            <a:solidFill>
              <a:srgbClr val="0070C0"/>
            </a:solidFill>
          </a:endParaRPr>
        </a:p>
        <a:p>
          <a:pPr marL="228600" lvl="2" indent="-114300" algn="l" defTabSz="622300">
            <a:lnSpc>
              <a:spcPct val="90000"/>
            </a:lnSpc>
            <a:spcBef>
              <a:spcPct val="0"/>
            </a:spcBef>
            <a:spcAft>
              <a:spcPct val="15000"/>
            </a:spcAft>
            <a:buChar char="••"/>
          </a:pPr>
          <a:r>
            <a:rPr lang="en-US" sz="1400" kern="1200" dirty="0" smtClean="0"/>
            <a:t>Average executed price is $548.6 </a:t>
          </a:r>
          <a:endParaRPr lang="en-US" sz="1400" kern="1200" dirty="0"/>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shade val="70000"/>
                <a:satMod val="150000"/>
              </a:schemeClr>
            </a:gs>
            <a:gs pos="34000">
              <a:schemeClr val="accent2">
                <a:alpha val="90000"/>
                <a:hueOff val="0"/>
                <a:satOff val="0"/>
                <a:lumOff val="0"/>
                <a:alphaOff val="-20000"/>
                <a:shade val="70000"/>
                <a:satMod val="140000"/>
              </a:schemeClr>
            </a:gs>
            <a:gs pos="70000">
              <a:schemeClr val="accent2">
                <a:alpha val="90000"/>
                <a:hueOff val="0"/>
                <a:satOff val="0"/>
                <a:lumOff val="0"/>
                <a:alphaOff val="-20000"/>
                <a:tint val="100000"/>
                <a:shade val="90000"/>
                <a:satMod val="140000"/>
              </a:schemeClr>
            </a:gs>
            <a:gs pos="100000">
              <a:schemeClr val="accent2">
                <a:alpha val="90000"/>
                <a:hueOff val="0"/>
                <a:satOff val="0"/>
                <a:lumOff val="0"/>
                <a:alphaOff val="-2000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2000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Closing Auction</a:t>
          </a:r>
          <a:endParaRPr lang="en-US" sz="1300" kern="1200" dirty="0"/>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On-close portion</a:t>
          </a:r>
          <a:r>
            <a:rPr lang="en-US" sz="1400" kern="1200" dirty="0" smtClean="0"/>
            <a:t>: execution </a:t>
          </a:r>
          <a:r>
            <a:rPr lang="en-US" sz="1400" b="1" kern="1200" dirty="0" smtClean="0">
              <a:solidFill>
                <a:srgbClr val="0070C0"/>
              </a:solidFill>
            </a:rPr>
            <a:t>80%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the remaining HK$2.24B (2.8B x 0.8) of </a:t>
          </a:r>
          <a:r>
            <a:rPr lang="en-US" sz="1400" kern="1200" dirty="0" err="1" smtClean="0"/>
            <a:t>Tencent</a:t>
          </a:r>
          <a:r>
            <a:rPr lang="en-US" sz="1400" kern="1200" dirty="0" smtClean="0"/>
            <a:t> in closing auction</a:t>
          </a:r>
          <a:endParaRPr lang="en-US" sz="1400" kern="1200" dirty="0"/>
        </a:p>
        <a:p>
          <a:pPr marL="228600" lvl="2" indent="-114300" algn="l" defTabSz="622300">
            <a:lnSpc>
              <a:spcPct val="90000"/>
            </a:lnSpc>
            <a:spcBef>
              <a:spcPct val="0"/>
            </a:spcBef>
            <a:spcAft>
              <a:spcPct val="15000"/>
            </a:spcAft>
            <a:buChar char="••"/>
          </a:pPr>
          <a:r>
            <a:rPr lang="en-US" sz="1400" kern="1200" dirty="0" smtClean="0"/>
            <a:t>Closing price is $550</a:t>
          </a:r>
          <a:endParaRPr lang="en-US" sz="1400" kern="1200" dirty="0"/>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shade val="70000"/>
                <a:satMod val="150000"/>
              </a:schemeClr>
            </a:gs>
            <a:gs pos="34000">
              <a:schemeClr val="accent2">
                <a:alpha val="90000"/>
                <a:hueOff val="0"/>
                <a:satOff val="0"/>
                <a:lumOff val="0"/>
                <a:alphaOff val="-40000"/>
                <a:shade val="70000"/>
                <a:satMod val="140000"/>
              </a:schemeClr>
            </a:gs>
            <a:gs pos="70000">
              <a:schemeClr val="accent2">
                <a:alpha val="90000"/>
                <a:hueOff val="0"/>
                <a:satOff val="0"/>
                <a:lumOff val="0"/>
                <a:alphaOff val="-40000"/>
                <a:tint val="100000"/>
                <a:shade val="90000"/>
                <a:satMod val="140000"/>
              </a:schemeClr>
            </a:gs>
            <a:gs pos="100000">
              <a:schemeClr val="accent2">
                <a:alpha val="90000"/>
                <a:hueOff val="0"/>
                <a:satOff val="0"/>
                <a:lumOff val="0"/>
                <a:alphaOff val="-40000"/>
                <a:tint val="100000"/>
                <a:shade val="100000"/>
                <a:satMod val="100000"/>
              </a:schemeClr>
            </a:gs>
          </a:gsLst>
          <a:path path="circle">
            <a:fillToRect l="100000" t="100000" r="100000" b="100000"/>
          </a:path>
        </a:gradFill>
        <a:ln w="9525" cap="flat" cmpd="sng" algn="ctr">
          <a:solidFill>
            <a:schemeClr val="accent2">
              <a:alpha val="90000"/>
              <a:hueOff val="0"/>
              <a:satOff val="0"/>
              <a:lumOff val="0"/>
              <a:alphaOff val="-4000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Closing </a:t>
          </a:r>
          <a:endParaRPr lang="en-US" sz="1300" kern="1200" dirty="0"/>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The overall executed price is 548.6 x 0.2 + 550 x 0.8 = 549.72</a:t>
          </a:r>
          <a:endParaRPr lang="en-US" sz="1400" kern="1200" dirty="0"/>
        </a:p>
        <a:p>
          <a:pPr marL="114300" lvl="1" indent="-114300" algn="l" defTabSz="622300">
            <a:lnSpc>
              <a:spcPct val="90000"/>
            </a:lnSpc>
            <a:spcBef>
              <a:spcPct val="0"/>
            </a:spcBef>
            <a:spcAft>
              <a:spcPct val="15000"/>
            </a:spcAft>
            <a:buChar char="••"/>
          </a:pPr>
          <a:r>
            <a:rPr lang="en-US" sz="1400" kern="1200" dirty="0" smtClean="0"/>
            <a:t>549.72 is better than the closing price of 550 by 0.28 (0.05%)</a:t>
          </a:r>
          <a:endParaRPr lang="en-US" sz="1400" kern="1200" dirty="0"/>
        </a:p>
        <a:p>
          <a:pPr marL="114300" lvl="1" indent="-114300" algn="l" defTabSz="622300">
            <a:lnSpc>
              <a:spcPct val="90000"/>
            </a:lnSpc>
            <a:spcBef>
              <a:spcPct val="0"/>
            </a:spcBef>
            <a:spcAft>
              <a:spcPct val="15000"/>
            </a:spcAft>
            <a:buChar char="••"/>
          </a:pPr>
          <a:r>
            <a:rPr lang="en-US" sz="1400" kern="1200" dirty="0" smtClean="0"/>
            <a:t>This earns 0.05% x 2.8B = </a:t>
          </a:r>
          <a:r>
            <a:rPr lang="en-US" sz="1400" b="1" u="sng" kern="1200" dirty="0" smtClean="0">
              <a:solidFill>
                <a:srgbClr val="0070C0"/>
              </a:solidFill>
            </a:rPr>
            <a:t>$1.425M</a:t>
          </a:r>
          <a:endParaRPr lang="en-US" sz="1400" b="1" u="sng" kern="1200" dirty="0">
            <a:solidFill>
              <a:srgbClr val="0070C0"/>
            </a:solidFill>
          </a:endParaRP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72</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77</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113</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114</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120</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121</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12/22/2020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www.financemagnates.com/institutional-forex/execution/renaissance-technologies-aims-hft-using-atomic-clock/"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hkex.com.hk/-/media/HKEX-Market/Services/Trading/Securities/Overview/Trading-Mechanism/Trading-Mechanism-of-CAS-in-the-Securities-Market.pdf?la=en"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51.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rot="1886886">
            <a:off x="2820332" y="4179017"/>
            <a:ext cx="1224136" cy="80672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010" y="3779769"/>
            <a:ext cx="4337062" cy="242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8745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504083122"/>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10195639"/>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914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1411250558"/>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If more </a:t>
            </a:r>
            <a:r>
              <a:rPr lang="en-US" sz="1800" b="1" dirty="0" smtClean="0">
                <a:solidFill>
                  <a:srgbClr val="0070C0"/>
                </a:solidFill>
              </a:rPr>
              <a:t>cash </a:t>
            </a:r>
            <a:r>
              <a:rPr lang="en-US" sz="1800" b="1" dirty="0">
                <a:solidFill>
                  <a:srgbClr val="0070C0"/>
                </a:solidFill>
              </a:rPr>
              <a:t>concerned </a:t>
            </a:r>
            <a:r>
              <a:rPr lang="en-US" sz="1800" dirty="0"/>
              <a:t>(dollar neutral</a:t>
            </a:r>
            <a:r>
              <a:rPr lang="en-US" sz="1800" dirty="0" smtClean="0"/>
              <a:t>) bait </a:t>
            </a:r>
            <a:r>
              <a:rPr lang="en-US" sz="1800" dirty="0"/>
              <a:t>on </a:t>
            </a:r>
            <a:r>
              <a:rPr lang="en-US" sz="1800" b="1" dirty="0">
                <a:solidFill>
                  <a:srgbClr val="0070C0"/>
                </a:solidFill>
              </a:rPr>
              <a:t>Sell </a:t>
            </a:r>
            <a:r>
              <a:rPr lang="en-US" sz="1800" b="1" dirty="0" smtClean="0">
                <a:solidFill>
                  <a:srgbClr val="0070C0"/>
                </a:solidFill>
              </a:rPr>
              <a:t>side</a:t>
            </a:r>
            <a:r>
              <a:rPr lang="en-US" sz="1800" dirty="0" smtClean="0"/>
              <a:t>. It means not putting in new capital in case the pair is legged (</a:t>
            </a:r>
            <a:r>
              <a:rPr lang="en-US" sz="1800" dirty="0" smtClean="0"/>
              <a:t>i</a:t>
            </a:r>
            <a:r>
              <a:rPr lang="en-US" sz="1800" dirty="0" smtClean="0"/>
              <a:t>.e.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11786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a:t>
            </a:r>
            <a:r>
              <a:rPr lang="en-US" sz="1800" dirty="0"/>
              <a:t>more </a:t>
            </a:r>
            <a:r>
              <a:rPr lang="en-US" sz="1800" b="1" dirty="0">
                <a:solidFill>
                  <a:srgbClr val="0070C0"/>
                </a:solidFill>
              </a:rPr>
              <a:t>quantity concerned</a:t>
            </a:r>
            <a:r>
              <a:rPr lang="en-US" sz="1800" dirty="0"/>
              <a:t> (i.e. prefer faster execution), bait on </a:t>
            </a:r>
            <a:r>
              <a:rPr lang="en-US" sz="1800" b="1" dirty="0">
                <a:solidFill>
                  <a:srgbClr val="0070C0"/>
                </a:solidFill>
              </a:rPr>
              <a:t>both </a:t>
            </a:r>
            <a:r>
              <a:rPr lang="en-US" sz="1800" b="1" dirty="0" smtClean="0">
                <a:solidFill>
                  <a:srgbClr val="0070C0"/>
                </a:solidFill>
              </a:rPr>
              <a:t>sides. </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4100794158"/>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smtClean="0"/>
                        <a:t>Buy/Sell price ratio  = 200/400.2 = </a:t>
                      </a:r>
                      <a:r>
                        <a:rPr lang="en-US" sz="1400" b="0" kern="1200" baseline="0" dirty="0" smtClean="0">
                          <a:solidFill>
                            <a:srgbClr val="FF0000"/>
                          </a:solidFill>
                          <a:latin typeface="+mn-lt"/>
                          <a:ea typeface="+mn-ea"/>
                          <a:cs typeface="+mn-cs"/>
                        </a:rPr>
                        <a:t>0.49975</a:t>
                      </a:r>
                      <a:r>
                        <a:rPr lang="en-US" sz="1400" b="0" baseline="0" dirty="0" smtClean="0">
                          <a:solidFill>
                            <a:srgbClr val="FF0000"/>
                          </a:solidFill>
                        </a:rPr>
                        <a:t> which is &lt;= 0.5</a:t>
                      </a:r>
                    </a:p>
                    <a:p>
                      <a:endParaRPr lang="en-US" sz="1400" b="0" baseline="0" dirty="0" smtClean="0"/>
                    </a:p>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a:t>
                      </a:r>
                      <a:r>
                        <a:rPr lang="en-US" sz="1400" b="0" baseline="0" dirty="0" smtClean="0">
                          <a:solidFill>
                            <a:srgbClr val="FF0000"/>
                          </a:solidFill>
                        </a:rPr>
                        <a:t>0.5 which is &lt;= 0.5</a:t>
                      </a:r>
                      <a:endParaRPr lang="en-US" sz="1400" b="0" dirty="0" smtClean="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9437986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pic>
        <p:nvPicPr>
          <p:cNvPr id="8"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8" y="1834210"/>
            <a:ext cx="7234397" cy="24588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5576" y="4581128"/>
            <a:ext cx="669674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solidFill>
                  <a:srgbClr val="00072E"/>
                </a:solidFill>
              </a:rPr>
              <a:t>Can </a:t>
            </a:r>
            <a:r>
              <a:rPr lang="en-US" sz="1800" dirty="0">
                <a:solidFill>
                  <a:srgbClr val="00072E"/>
                </a:solidFill>
              </a:rPr>
              <a:t>we </a:t>
            </a:r>
            <a:r>
              <a:rPr lang="en-US" sz="1800" dirty="0" smtClean="0">
                <a:solidFill>
                  <a:srgbClr val="00072E"/>
                </a:solidFill>
              </a:rPr>
              <a:t>use Buy/Sell </a:t>
            </a:r>
            <a:r>
              <a:rPr lang="en-US" sz="1800" b="1" dirty="0">
                <a:solidFill>
                  <a:srgbClr val="0070C0"/>
                </a:solidFill>
                <a:latin typeface="Arial"/>
                <a:ea typeface="+mn-ea"/>
                <a:cs typeface="Arial"/>
              </a:rPr>
              <a:t>“&gt;=”</a:t>
            </a:r>
            <a:r>
              <a:rPr lang="en-US" sz="1800" dirty="0" smtClean="0">
                <a:solidFill>
                  <a:srgbClr val="00072E"/>
                </a:solidFill>
              </a:rPr>
              <a:t> for the price ratio ?</a:t>
            </a:r>
          </a:p>
          <a:p>
            <a:pPr marL="285750" indent="-285750">
              <a:buFont typeface="Arial" panose="020B0604020202020204" pitchFamily="34" charset="0"/>
              <a:buChar char="•"/>
            </a:pPr>
            <a:endParaRPr lang="en-US" sz="1800" dirty="0">
              <a:solidFill>
                <a:srgbClr val="00B050"/>
              </a:solidFill>
            </a:endParaRPr>
          </a:p>
          <a:p>
            <a:pPr marL="285750" indent="-285750">
              <a:buFont typeface="Arial" panose="020B0604020202020204" pitchFamily="34" charset="0"/>
              <a:buChar char="•"/>
            </a:pPr>
            <a:r>
              <a:rPr lang="en-US" sz="1800" dirty="0" smtClean="0">
                <a:latin typeface="Arial"/>
                <a:cs typeface="Arial"/>
              </a:rPr>
              <a:t>We can always buy a stock with money, but what about if </a:t>
            </a:r>
            <a:r>
              <a:rPr lang="en-US" sz="1800" b="1" dirty="0">
                <a:solidFill>
                  <a:srgbClr val="0070C0"/>
                </a:solidFill>
                <a:latin typeface="Arial"/>
                <a:ea typeface="+mn-ea"/>
                <a:cs typeface="Arial"/>
              </a:rPr>
              <a:t>don’t have the position </a:t>
            </a:r>
            <a:r>
              <a:rPr lang="en-US" sz="1800" dirty="0" smtClean="0">
                <a:latin typeface="Arial"/>
                <a:cs typeface="Arial"/>
              </a:rPr>
              <a:t>to sell for the other side?</a:t>
            </a:r>
            <a:endParaRPr lang="en-US" sz="1800" b="1" dirty="0">
              <a:solidFill>
                <a:srgbClr val="0070C0"/>
              </a:solidFill>
              <a:latin typeface="Arial"/>
              <a:cs typeface="Arial"/>
            </a:endParaRPr>
          </a:p>
          <a:p>
            <a:endParaRPr lang="en-US" sz="1800" dirty="0">
              <a:solidFill>
                <a:srgbClr val="00B050"/>
              </a:solidFill>
            </a:endParaRPr>
          </a:p>
        </p:txBody>
      </p:sp>
    </p:spTree>
    <p:extLst>
      <p:ext uri="{BB962C8B-B14F-4D97-AF65-F5344CB8AC3E}">
        <p14:creationId xmlns:p14="http://schemas.microsoft.com/office/powerpoint/2010/main" val="3868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rule </a:t>
            </a:r>
            <a:r>
              <a:rPr lang="en-US" sz="1800" dirty="0" smtClean="0"/>
              <a:t>, </a:t>
            </a:r>
            <a:r>
              <a:rPr lang="en-US" sz="1800" dirty="0"/>
              <a:t>hence need to </a:t>
            </a:r>
            <a:r>
              <a:rPr lang="en-US" sz="1800" b="1" u="sng" dirty="0">
                <a:solidFill>
                  <a:srgbClr val="0070C0"/>
                </a:solidFill>
              </a:rPr>
              <a:t>bait on (short) Sell side</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a:t>
            </a:r>
            <a:endParaRPr lang="en-US" sz="1600" dirty="0" smtClean="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Pair</a:t>
            </a:r>
            <a:endParaRPr lang="en-US" kern="0" dirty="0"/>
          </a:p>
        </p:txBody>
      </p:sp>
    </p:spTree>
    <p:extLst>
      <p:ext uri="{BB962C8B-B14F-4D97-AF65-F5344CB8AC3E}">
        <p14:creationId xmlns:p14="http://schemas.microsoft.com/office/powerpoint/2010/main" val="26594986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a:t>
            </a:r>
            <a:r>
              <a:rPr lang="en-US" sz="1800" b="1" dirty="0">
                <a:solidFill>
                  <a:srgbClr val="0070C0"/>
                </a:solidFill>
              </a:rPr>
              <a:t>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endParaRPr lang="en-US" sz="18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3740647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endParaRPr lang="en-US" sz="1400" kern="1200" dirty="0" smtClean="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endParaRPr lang="en-US" sz="1400" kern="1200" dirty="0" smtClean="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8724796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a:p>
            <a:pPr lvl="1"/>
            <a:r>
              <a:rPr lang="en-US" sz="1800" b="1" dirty="0" smtClean="0"/>
              <a:t>Reference </a:t>
            </a:r>
            <a:r>
              <a:rPr lang="en-US" sz="1800" b="1" dirty="0"/>
              <a:t>price </a:t>
            </a:r>
            <a:r>
              <a:rPr lang="en-US" sz="1800" b="1" dirty="0" smtClean="0"/>
              <a:t>calculation</a:t>
            </a:r>
            <a:r>
              <a:rPr lang="en-US" sz="1800" dirty="0" smtClean="0"/>
              <a:t>: based </a:t>
            </a:r>
            <a:r>
              <a:rPr lang="en-US" sz="1800" dirty="0"/>
              <a:t>on </a:t>
            </a:r>
            <a:r>
              <a:rPr lang="en-US" sz="1800" b="1" dirty="0">
                <a:solidFill>
                  <a:srgbClr val="0070C0"/>
                </a:solidFill>
              </a:rPr>
              <a:t>underlying </a:t>
            </a:r>
            <a:r>
              <a:rPr lang="en-US" sz="1800" b="1" dirty="0" smtClean="0">
                <a:solidFill>
                  <a:srgbClr val="0070C0"/>
                </a:solidFill>
              </a:rPr>
              <a:t>instruments spot price, </a:t>
            </a:r>
            <a:r>
              <a:rPr lang="en-US" sz="1800" b="1" dirty="0">
                <a:solidFill>
                  <a:srgbClr val="0070C0"/>
                </a:solidFill>
              </a:rPr>
              <a:t>implied </a:t>
            </a:r>
            <a:r>
              <a:rPr lang="en-US" sz="1800" b="1" dirty="0" smtClean="0">
                <a:solidFill>
                  <a:srgbClr val="0070C0"/>
                </a:solidFill>
              </a:rPr>
              <a:t>volatility</a:t>
            </a:r>
            <a:r>
              <a:rPr lang="en-US" sz="1800" dirty="0" smtClean="0"/>
              <a:t>, </a:t>
            </a:r>
            <a:r>
              <a:rPr lang="en-US" sz="1800" b="1" dirty="0">
                <a:solidFill>
                  <a:srgbClr val="0070C0"/>
                </a:solidFill>
              </a:rPr>
              <a:t>conversion </a:t>
            </a:r>
            <a:r>
              <a:rPr lang="en-US" sz="1800" b="1" dirty="0" smtClean="0">
                <a:solidFill>
                  <a:srgbClr val="0070C0"/>
                </a:solidFill>
              </a:rPr>
              <a:t>ratio, </a:t>
            </a:r>
            <a:r>
              <a:rPr lang="en-US" sz="1800" dirty="0" smtClean="0"/>
              <a:t>static </a:t>
            </a:r>
            <a:r>
              <a:rPr lang="en-US" sz="1800" dirty="0" smtClean="0"/>
              <a:t>data (e.g. interest rate), </a:t>
            </a:r>
            <a:r>
              <a:rPr lang="en-US" sz="1800" b="1" dirty="0">
                <a:solidFill>
                  <a:srgbClr val="0070C0"/>
                </a:solidFill>
              </a:rPr>
              <a:t>Black-Scholes option </a:t>
            </a:r>
            <a:r>
              <a:rPr lang="en-US" sz="1800" b="1" dirty="0" smtClean="0">
                <a:solidFill>
                  <a:srgbClr val="0070C0"/>
                </a:solidFill>
              </a:rPr>
              <a:t>pricing </a:t>
            </a:r>
            <a:r>
              <a:rPr lang="en-US" sz="1800" dirty="0"/>
              <a:t>(</a:t>
            </a:r>
            <a:r>
              <a:rPr lang="en-US" sz="1800" dirty="0"/>
              <a:t>option </a:t>
            </a:r>
            <a:r>
              <a:rPr lang="en-US" sz="1800" dirty="0"/>
              <a:t>Greeks) </a:t>
            </a:r>
            <a:r>
              <a:rPr lang="en-US" sz="1800" dirty="0" smtClean="0"/>
              <a:t>to </a:t>
            </a:r>
            <a:r>
              <a:rPr lang="en-US" sz="1800" dirty="0"/>
              <a:t>estimate the fair </a:t>
            </a:r>
            <a:r>
              <a:rPr lang="en-US" sz="1800" dirty="0" smtClean="0"/>
              <a:t>value as the reference price</a:t>
            </a:r>
            <a:endParaRPr lang="en-US" sz="1800" dirty="0"/>
          </a:p>
        </p:txBody>
      </p:sp>
    </p:spTree>
    <p:extLst>
      <p:ext uri="{BB962C8B-B14F-4D97-AF65-F5344CB8AC3E}">
        <p14:creationId xmlns:p14="http://schemas.microsoft.com/office/powerpoint/2010/main" val="5677041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endParaRPr lang="en-US" sz="1600" dirty="0"/>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smtClean="0"/>
              <a:t>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9912244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a:t>
            </a:r>
            <a:r>
              <a:rPr lang="en-US" sz="1800" dirty="0" smtClean="0"/>
              <a:t>requirements</a:t>
            </a:r>
            <a:endParaRPr lang="en-US" sz="1800" dirty="0"/>
          </a:p>
          <a:p>
            <a:pPr marL="800100" lvl="1" indent="-342900">
              <a:buFont typeface="Arial" panose="020B0604020202020204" pitchFamily="34" charset="0"/>
              <a:buChar char="•"/>
            </a:pPr>
            <a:r>
              <a:rPr lang="en-US" sz="1800" b="1" dirty="0" smtClean="0">
                <a:solidFill>
                  <a:srgbClr val="0070C0"/>
                </a:solidFill>
              </a:rPr>
              <a:t>Widen </a:t>
            </a:r>
            <a:r>
              <a:rPr lang="en-US" sz="1800" b="1" dirty="0">
                <a:solidFill>
                  <a:srgbClr val="0070C0"/>
                </a:solidFill>
              </a:rPr>
              <a:t>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a:t>
            </a:r>
            <a:r>
              <a:rPr lang="en-US" sz="1800" b="1" dirty="0" smtClean="0">
                <a:solidFill>
                  <a:srgbClr val="0070C0"/>
                </a:solidFill>
              </a:rPr>
              <a:t>House/Client orders</a:t>
            </a:r>
            <a:endParaRPr lang="en-US" sz="1800" b="1" dirty="0">
              <a:solidFill>
                <a:srgbClr val="0070C0"/>
              </a:solidFill>
            </a:endParaRP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8192353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70137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b="1" dirty="0" err="1">
                <a:solidFill>
                  <a:srgbClr val="0070C0"/>
                </a:solidFill>
              </a:rPr>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8275130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2147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smtClean="0"/>
              <a:t>Warrant </a:t>
            </a:r>
            <a:r>
              <a:rPr lang="en-US" sz="1600" b="1" u="sng" dirty="0"/>
              <a:t>Arbitrage</a:t>
            </a:r>
          </a:p>
          <a:p>
            <a:r>
              <a:rPr lang="en-US" sz="1600" dirty="0"/>
              <a:t>Buy/Sell </a:t>
            </a:r>
            <a:r>
              <a:rPr lang="en-US" sz="1600" dirty="0" smtClean="0"/>
              <a:t>Warrant </a:t>
            </a:r>
            <a:r>
              <a:rPr lang="en-US" sz="1600" dirty="0"/>
              <a:t>against the underlying </a:t>
            </a:r>
            <a:r>
              <a:rPr lang="en-US" sz="1600" dirty="0" smtClean="0"/>
              <a:t>stocks</a:t>
            </a:r>
            <a:endParaRPr lang="en-US" sz="1600" dirty="0"/>
          </a:p>
          <a:p>
            <a:endParaRPr lang="en-US" sz="1600" b="1" u="sng" dirty="0" smtClean="0"/>
          </a:p>
          <a:p>
            <a:r>
              <a:rPr lang="en-US" sz="1600" b="1" u="sng" dirty="0" smtClean="0"/>
              <a:t>ETF </a:t>
            </a:r>
            <a:r>
              <a:rPr lang="en-US" sz="1600" b="1" u="sng" dirty="0" smtClean="0"/>
              <a:t>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9040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3746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a:t>
            </a:r>
            <a:r>
              <a:rPr lang="en-US" sz="1600" dirty="0" err="1" smtClean="0">
                <a:hlinkClick r:id="rId4"/>
              </a:rPr>
              <a:t>HKEx</a:t>
            </a:r>
            <a:r>
              <a:rPr lang="en-US" sz="1600" dirty="0" smtClean="0">
                <a:hlinkClick r:id="rId4"/>
              </a:rPr>
              <a:t>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01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11956962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3531701"/>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40145456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3107924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20803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25401338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2423333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797329692"/>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9024249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63909512"/>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662963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$HK 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1222534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b="1" dirty="0">
                <a:solidFill>
                  <a:srgbClr val="FF0000"/>
                </a:solidFill>
              </a:rPr>
              <a:t>super user</a:t>
            </a:r>
            <a:r>
              <a:rPr lang="en-US" sz="1600" dirty="0"/>
              <a:t>" </a:t>
            </a:r>
            <a:r>
              <a:rPr lang="en-US" sz="1600" dirty="0" smtClean="0"/>
              <a:t>trade </a:t>
            </a:r>
            <a:br>
              <a:rPr lang="en-US" sz="1600" dirty="0" smtClean="0"/>
            </a:br>
            <a:endParaRPr lang="en-US" sz="1600" dirty="0" smtClean="0"/>
          </a:p>
          <a:p>
            <a:pPr marL="0" lvl="1" indent="0">
              <a:buClrTx/>
              <a:buNone/>
            </a:pPr>
            <a:r>
              <a:rPr lang="en-US" sz="1400" dirty="0"/>
              <a:t>	1: </a:t>
            </a:r>
            <a:r>
              <a:rPr lang="en-US" sz="1400" b="1" dirty="0" smtClean="0"/>
              <a:t>Large Notional</a:t>
            </a:r>
            <a:r>
              <a:rPr lang="en-US" sz="1400" dirty="0" smtClean="0"/>
              <a:t>: a </a:t>
            </a:r>
            <a:r>
              <a:rPr lang="en-US" sz="1400" b="1" dirty="0">
                <a:solidFill>
                  <a:srgbClr val="0070C0"/>
                </a:solidFill>
              </a:rPr>
              <a:t>single trade </a:t>
            </a:r>
            <a:r>
              <a:rPr lang="en-US" sz="1400" dirty="0" smtClean="0"/>
              <a:t>&gt; $HK 50,000</a:t>
            </a:r>
            <a:endParaRPr lang="en-US" sz="1400" dirty="0"/>
          </a:p>
          <a:p>
            <a:pPr marL="0" indent="0"/>
            <a:endParaRPr lang="en-US" sz="1400" dirty="0"/>
          </a:p>
          <a:p>
            <a:pPr marL="0" indent="0"/>
            <a:r>
              <a:rPr lang="en-US" sz="1400" dirty="0"/>
              <a:t>	2: </a:t>
            </a:r>
            <a:r>
              <a:rPr lang="en-US" sz="1400" b="1" dirty="0" smtClean="0"/>
              <a:t>Price move up immediately</a:t>
            </a:r>
            <a:r>
              <a:rPr lang="en-US" sz="1400" dirty="0" smtClean="0"/>
              <a:t>: </a:t>
            </a:r>
            <a:r>
              <a:rPr lang="en-US" sz="1400" b="1" dirty="0" smtClean="0">
                <a:solidFill>
                  <a:srgbClr val="0070C0"/>
                </a:solidFill>
              </a:rPr>
              <a:t>Ask price move </a:t>
            </a:r>
            <a:r>
              <a:rPr lang="en-US" sz="1400" b="1" dirty="0">
                <a:solidFill>
                  <a:srgbClr val="0070C0"/>
                </a:solidFill>
              </a:rPr>
              <a:t>up</a:t>
            </a:r>
            <a:r>
              <a:rPr lang="en-US" sz="1400" dirty="0"/>
              <a:t> (&gt;= 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3492297"/>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5508521"/>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371751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sz="3600" dirty="0"/>
              <a:t>Trading Strategies – </a:t>
            </a:r>
            <a:r>
              <a:rPr lang="en-US" sz="3600" dirty="0" smtClean="0"/>
              <a:t>HKFE Wave Trading</a:t>
            </a:r>
            <a:endParaRPr lang="en-US" sz="3600"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37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2579549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 bitcoin = US$ 19,000 (~HK$ 147,250)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US$ 190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HK$ 1.43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25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2020-Dec-4: </a:t>
            </a:r>
            <a:endParaRPr lang="en-US" sz="1800" b="1" u="sng" dirty="0">
              <a:solidFill>
                <a:srgbClr val="0070C0"/>
              </a:solidFill>
            </a:endParaRPr>
          </a:p>
          <a:p>
            <a:pPr marL="0" indent="0"/>
            <a:r>
              <a:rPr lang="en-US" sz="1800" dirty="0" smtClean="0"/>
              <a:t>100 bitcoin = US$ 1,900,000 </a:t>
            </a:r>
            <a:r>
              <a:rPr lang="en-US" sz="1800" b="1" u="sng" dirty="0" smtClean="0">
                <a:solidFill>
                  <a:srgbClr val="FF0000"/>
                </a:solidFill>
              </a:rPr>
              <a:t>(~HK$ 14,725,000)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5958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968214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819863129"/>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0626047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072168180"/>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813172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1254728008"/>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1831181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277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406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3049297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172904965"/>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2651446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479663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1980708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363433812"/>
              </p:ext>
            </p:extLst>
          </p:nvPr>
        </p:nvGraphicFramePr>
        <p:xfrm>
          <a:off x="611560" y="2852936"/>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not be happy to see the stabilizer is dumping their stocks</a:t>
            </a:r>
          </a:p>
          <a:p>
            <a:pPr marL="457200" indent="-4572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65452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lvl="1">
              <a:buFont typeface="Arial" panose="020B0604020202020204" pitchFamily="34" charset="0"/>
              <a:buChar char="•"/>
            </a:pPr>
            <a:r>
              <a:rPr lang="en-US" sz="1600" dirty="0" smtClean="0"/>
              <a:t>use </a:t>
            </a:r>
            <a:r>
              <a:rPr lang="en-US" sz="1600" dirty="0"/>
              <a:t>FAK (Fill-And-Kill) </a:t>
            </a:r>
            <a:r>
              <a:rPr lang="en-US" sz="1600" dirty="0" smtClean="0"/>
              <a:t>order when the price is </a:t>
            </a:r>
            <a:r>
              <a:rPr lang="en-US" sz="1600" b="1" dirty="0" smtClean="0">
                <a:solidFill>
                  <a:srgbClr val="0070C0"/>
                </a:solidFill>
              </a:rPr>
              <a:t>immediately executable</a:t>
            </a:r>
          </a:p>
          <a:p>
            <a:pPr lvl="1">
              <a:buFont typeface="Arial" panose="020B0604020202020204" pitchFamily="34" charset="0"/>
              <a:buChar char="•"/>
            </a:pPr>
            <a:r>
              <a:rPr lang="en-US" sz="1600" dirty="0"/>
              <a:t>l</a:t>
            </a:r>
            <a:r>
              <a:rPr lang="en-US" sz="1600" dirty="0" smtClean="0"/>
              <a:t>eave </a:t>
            </a:r>
            <a:r>
              <a:rPr lang="en-US" sz="1600" b="1" dirty="0" smtClean="0">
                <a:solidFill>
                  <a:srgbClr val="0070C0"/>
                </a:solidFill>
              </a:rPr>
              <a:t>residual quantity </a:t>
            </a:r>
            <a:r>
              <a:rPr lang="en-US" sz="1600" dirty="0" smtClean="0"/>
              <a:t>(randomize) such that it will not move the price</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520483"/>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57611038"/>
              </p:ext>
            </p:extLst>
          </p:nvPr>
        </p:nvGraphicFramePr>
        <p:xfrm>
          <a:off x="611560" y="5187259"/>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780928"/>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365104"/>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530606"/>
            <a:ext cx="1271887" cy="338554"/>
          </a:xfrm>
          <a:prstGeom prst="rect">
            <a:avLst/>
          </a:prstGeom>
          <a:noFill/>
        </p:spPr>
        <p:txBody>
          <a:bodyPr wrap="none" rtlCol="0">
            <a:spAutoFit/>
          </a:bodyPr>
          <a:lstStyle/>
          <a:p>
            <a:r>
              <a:rPr lang="en-US" sz="1600" b="1" dirty="0" smtClean="0">
                <a:solidFill>
                  <a:srgbClr val="0070C0"/>
                </a:solidFill>
              </a:rPr>
              <a:t>No Action !</a:t>
            </a:r>
            <a:endParaRPr lang="en-US" sz="1600" b="1" dirty="0">
              <a:solidFill>
                <a:srgbClr val="0070C0"/>
              </a:solidFill>
            </a:endParaRPr>
          </a:p>
        </p:txBody>
      </p:sp>
    </p:spTree>
    <p:extLst>
      <p:ext uri="{BB962C8B-B14F-4D97-AF65-F5344CB8AC3E}">
        <p14:creationId xmlns:p14="http://schemas.microsoft.com/office/powerpoint/2010/main" val="4106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131803319"/>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830997"/>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dirty="0"/>
              <a:t>decent </a:t>
            </a:r>
            <a:r>
              <a:rPr lang="en-US" sz="1600" dirty="0" smtClean="0"/>
              <a:t>profile. 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spTree>
    <p:extLst>
      <p:ext uri="{BB962C8B-B14F-4D97-AF65-F5344CB8AC3E}">
        <p14:creationId xmlns:p14="http://schemas.microsoft.com/office/powerpoint/2010/main" val="85763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195941582"/>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294042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23490103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182464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771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53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868481663"/>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4252934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989234647"/>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a:t>Need a better way to execute a large quantity order</a:t>
            </a:r>
          </a:p>
          <a:p>
            <a:endParaRPr lang="en-US" sz="1800" dirty="0"/>
          </a:p>
        </p:txBody>
      </p:sp>
    </p:spTree>
    <p:extLst>
      <p:ext uri="{BB962C8B-B14F-4D97-AF65-F5344CB8AC3E}">
        <p14:creationId xmlns:p14="http://schemas.microsoft.com/office/powerpoint/2010/main" val="102751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7688718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47555299"/>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6638797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2976892754"/>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302224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987471052"/>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8733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55892875"/>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3838000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26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1848047133"/>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333177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The numbers varies from different stocks</a:t>
            </a:r>
            <a:r>
              <a:rPr lang="en-US" sz="1600" dirty="0"/>
              <a:t> </a:t>
            </a:r>
            <a:r>
              <a:rPr lang="en-US" sz="1600" dirty="0" smtClean="0"/>
              <a:t>and generally based on the </a:t>
            </a:r>
            <a:r>
              <a:rPr lang="en-US" sz="1600" b="1" dirty="0" smtClean="0">
                <a:solidFill>
                  <a:srgbClr val="0070C0"/>
                </a:solidFill>
              </a:rPr>
              <a:t>stock cost model </a:t>
            </a:r>
            <a:r>
              <a:rPr lang="en-US" sz="1600" dirty="0" smtClean="0"/>
              <a:t>where mainly taking into account</a:t>
            </a:r>
          </a:p>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2420888"/>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306896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43711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5000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80646930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4016252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3400327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Moodle 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2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078214"/>
              </p:ext>
            </p:extLst>
          </p:nvPr>
        </p:nvGraphicFramePr>
        <p:xfrm>
          <a:off x="5868144" y="3356992"/>
          <a:ext cx="2845245" cy="2160240"/>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797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353703053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423764" y="4106941"/>
            <a:ext cx="4436268" cy="830997"/>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198677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1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912866270"/>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242185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24640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846766523"/>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87448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516436462"/>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3127671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74548976"/>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39562912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688400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20891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Class </a:t>
            </a:r>
            <a:r>
              <a:rPr lang="en-US" sz="1800" dirty="0" smtClean="0"/>
              <a:t>Participation and Discussion</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Data Analysis / Machine Learning in Algorithmic trading @ </a:t>
            </a:r>
            <a:r>
              <a:rPr lang="en-US" sz="1800" b="1" dirty="0" smtClean="0">
                <a:solidFill>
                  <a:srgbClr val="0070C0"/>
                </a:solidFill>
              </a:rPr>
              <a:t>Mar-2 </a:t>
            </a:r>
            <a:r>
              <a:rPr lang="en-US" sz="1800" b="1" dirty="0">
                <a:solidFill>
                  <a:srgbClr val="0070C0"/>
                </a:solidFill>
              </a:rPr>
              <a:t>(Tue) </a:t>
            </a: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 @ </a:t>
            </a:r>
            <a:r>
              <a:rPr lang="en-US" sz="1800" b="1" dirty="0">
                <a:solidFill>
                  <a:srgbClr val="0070C0"/>
                </a:solidFill>
              </a:rPr>
              <a:t>Mar-16 (Tue)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Order book </a:t>
            </a:r>
            <a:r>
              <a:rPr lang="en-US" sz="1600" b="1" dirty="0">
                <a:solidFill>
                  <a:srgbClr val="0070C0"/>
                </a:solidFill>
              </a:rPr>
              <a:t>queue priority</a:t>
            </a:r>
            <a:r>
              <a:rPr lang="en-US" sz="1600" dirty="0" smtClean="0"/>
              <a:t>: </a:t>
            </a:r>
          </a:p>
          <a:p>
            <a:pPr marL="685800" lvl="1">
              <a:buFont typeface="Arial" panose="020B0604020202020204" pitchFamily="34" charset="0"/>
              <a:buChar char="•"/>
            </a:pPr>
            <a:r>
              <a:rPr lang="en-US" sz="1400" b="1" dirty="0">
                <a:solidFill>
                  <a:srgbClr val="0070C0"/>
                </a:solidFill>
              </a:rPr>
              <a:t>P</a:t>
            </a:r>
            <a:r>
              <a:rPr lang="en-US" sz="1400" b="1" dirty="0" smtClean="0">
                <a:solidFill>
                  <a:srgbClr val="0070C0"/>
                </a:solidFill>
              </a:rPr>
              <a:t>rice </a:t>
            </a:r>
            <a:r>
              <a:rPr lang="en-US" sz="1400" dirty="0" smtClean="0"/>
              <a:t>: </a:t>
            </a:r>
            <a:r>
              <a:rPr lang="en-US" sz="1400" b="1" dirty="0">
                <a:solidFill>
                  <a:srgbClr val="0070C0"/>
                </a:solidFill>
              </a:rPr>
              <a:t>higher</a:t>
            </a:r>
            <a:r>
              <a:rPr lang="en-US" sz="1400" dirty="0" smtClean="0"/>
              <a:t> price for </a:t>
            </a:r>
            <a:r>
              <a:rPr lang="en-US" sz="1400" b="1" dirty="0">
                <a:solidFill>
                  <a:srgbClr val="0070C0"/>
                </a:solidFill>
              </a:rPr>
              <a:t>Buy</a:t>
            </a:r>
            <a:r>
              <a:rPr lang="en-US" sz="1400" dirty="0" smtClean="0"/>
              <a:t> (</a:t>
            </a:r>
            <a:r>
              <a:rPr lang="en-US" sz="1400" b="1" dirty="0">
                <a:solidFill>
                  <a:srgbClr val="0070C0"/>
                </a:solidFill>
              </a:rPr>
              <a:t>lower</a:t>
            </a:r>
            <a:r>
              <a:rPr lang="en-US" sz="1400" dirty="0" smtClean="0"/>
              <a:t> price for </a:t>
            </a:r>
            <a:r>
              <a:rPr lang="en-US" sz="1400" b="1" dirty="0">
                <a:solidFill>
                  <a:srgbClr val="0070C0"/>
                </a:solidFill>
              </a:rPr>
              <a:t>Sell</a:t>
            </a:r>
            <a:r>
              <a:rPr lang="en-US" sz="1400" dirty="0" smtClean="0"/>
              <a:t>) has higher queue priority</a:t>
            </a:r>
          </a:p>
          <a:p>
            <a:pPr marL="685800" lvl="1">
              <a:buFont typeface="Arial" panose="020B0604020202020204" pitchFamily="34" charset="0"/>
              <a:buChar char="•"/>
            </a:pPr>
            <a:r>
              <a:rPr lang="en-US" sz="1400" b="1" dirty="0" smtClean="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smtClean="0">
                <a:solidFill>
                  <a:srgbClr val="0070C0"/>
                </a:solidFill>
              </a:rPr>
              <a:t> </a:t>
            </a:r>
          </a:p>
          <a:p>
            <a:pPr marL="0" indent="0"/>
            <a:endParaRPr lang="en-US" sz="1600" dirty="0"/>
          </a:p>
          <a:p>
            <a:pPr marL="0" indent="0"/>
            <a:r>
              <a:rPr lang="en-US" sz="1600" dirty="0" smtClean="0"/>
              <a:t>When </a:t>
            </a:r>
            <a:r>
              <a:rPr lang="en-US" sz="1600" dirty="0"/>
              <a:t>Algo needs to amend or cancel the orders in the exchange, it will always </a:t>
            </a:r>
            <a:r>
              <a:rPr lang="en-US" sz="1600" b="1" dirty="0">
                <a:solidFill>
                  <a:srgbClr val="0070C0"/>
                </a:solidFill>
              </a:rPr>
              <a:t>pick the one that loses the least queue </a:t>
            </a:r>
            <a:r>
              <a:rPr lang="en-US" sz="1600" b="1" dirty="0" smtClean="0">
                <a:solidFill>
                  <a:srgbClr val="0070C0"/>
                </a:solidFill>
              </a:rPr>
              <a:t>priority </a:t>
            </a:r>
            <a:r>
              <a:rPr lang="en-US" sz="1600" dirty="0"/>
              <a:t>from the price queue</a:t>
            </a:r>
            <a:r>
              <a:rPr lang="en-US" sz="1600" dirty="0" smtClean="0"/>
              <a:t>. </a:t>
            </a:r>
            <a:r>
              <a:rPr lang="en-US" sz="1600" dirty="0"/>
              <a:t>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873802673"/>
              </p:ext>
            </p:extLst>
          </p:nvPr>
        </p:nvGraphicFramePr>
        <p:xfrm>
          <a:off x="827584" y="470815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6" name="Oval 5"/>
          <p:cNvSpPr/>
          <p:nvPr/>
        </p:nvSpPr>
        <p:spPr bwMode="auto">
          <a:xfrm>
            <a:off x="3347864" y="4941168"/>
            <a:ext cx="504056" cy="288032"/>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306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a:t>
            </a:r>
            <a:r>
              <a:rPr lang="en-US" sz="1600" b="1" u="sng" dirty="0" smtClean="0"/>
              <a:t>Management</a:t>
            </a:r>
          </a:p>
          <a:p>
            <a:r>
              <a:rPr lang="en-US" sz="1600" dirty="0" smtClean="0"/>
              <a:t>Order Actions:</a:t>
            </a:r>
          </a:p>
          <a:p>
            <a:endParaRPr lang="en-US" sz="1600" dirty="0"/>
          </a:p>
          <a:p>
            <a:pPr marL="285750" indent="-285750">
              <a:buFont typeface="Arial" panose="020B0604020202020204" pitchFamily="34" charset="0"/>
              <a:buChar char="•"/>
            </a:pPr>
            <a:r>
              <a:rPr lang="en-US" sz="1600" b="1" dirty="0"/>
              <a:t>Amend Quantity down </a:t>
            </a:r>
            <a:r>
              <a:rPr lang="en-US" sz="1600" b="1" dirty="0" smtClean="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a:t>
            </a:r>
            <a:r>
              <a:rPr lang="en-US" sz="1600" b="1" dirty="0" smtClean="0"/>
              <a:t>-&gt;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a:t>
            </a:r>
            <a:r>
              <a:rPr lang="en-US" sz="1600" b="1" dirty="0" smtClean="0"/>
              <a:t>-&gt;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833732502"/>
              </p:ext>
            </p:extLst>
          </p:nvPr>
        </p:nvGraphicFramePr>
        <p:xfrm>
          <a:off x="827584" y="470815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37677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dirty="0" smtClean="0"/>
              <a:t>Generally</a:t>
            </a:r>
            <a:r>
              <a:rPr lang="en-US" sz="1400" b="1" dirty="0" smtClean="0">
                <a:solidFill>
                  <a:srgbClr val="0070C0"/>
                </a:solidFill>
              </a:rPr>
              <a:t> send 3 orders x 1000 QTY </a:t>
            </a:r>
            <a:r>
              <a:rPr lang="en-US" sz="1400" dirty="0" smtClean="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32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966510906"/>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23479076"/>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0603325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4058487"/>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578581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25947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105499704"/>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1971432" y="5805264"/>
            <a:ext cx="3608680" cy="369332"/>
          </a:xfrm>
          <a:prstGeom prst="rect">
            <a:avLst/>
          </a:prstGeom>
          <a:noFill/>
        </p:spPr>
        <p:txBody>
          <a:bodyPr wrap="none" rtlCol="0">
            <a:spAutoFit/>
          </a:bodyPr>
          <a:lstStyle/>
          <a:p>
            <a:r>
              <a:rPr lang="en-US" sz="1800" dirty="0" smtClean="0">
                <a:hlinkClick r:id="rId2"/>
              </a:rPr>
              <a:t>HKEx closing auction mechanism</a:t>
            </a:r>
            <a:endParaRPr lang="en-US" sz="1800" dirty="0"/>
          </a:p>
        </p:txBody>
      </p:sp>
    </p:spTree>
    <p:extLst>
      <p:ext uri="{BB962C8B-B14F-4D97-AF65-F5344CB8AC3E}">
        <p14:creationId xmlns:p14="http://schemas.microsoft.com/office/powerpoint/2010/main" val="49146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67475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26738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503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1128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646702697"/>
              </p:ext>
            </p:extLst>
          </p:nvPr>
        </p:nvGraphicFramePr>
        <p:xfrm>
          <a:off x="467544" y="2340763"/>
          <a:ext cx="5256584"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880153" y="2204864"/>
            <a:ext cx="3152870" cy="954107"/>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88224" y="2924944"/>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868144" y="3933056"/>
            <a:ext cx="3168352" cy="1815882"/>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a:p>
            <a:r>
              <a:rPr lang="en-US" sz="1600" dirty="0" smtClean="0"/>
              <a:t>Execute exactly at close price is </a:t>
            </a:r>
            <a:r>
              <a:rPr lang="en-US" sz="1600" b="1" dirty="0" smtClean="0">
                <a:solidFill>
                  <a:srgbClr val="0070C0"/>
                </a:solidFill>
              </a:rPr>
              <a:t>not good enough</a:t>
            </a:r>
            <a:r>
              <a:rPr lang="en-US" sz="1600" dirty="0" smtClean="0"/>
              <a:t>. Need to do better</a:t>
            </a:r>
            <a:endParaRPr lang="en-US" sz="1600" dirty="0"/>
          </a:p>
        </p:txBody>
      </p:sp>
    </p:spTree>
    <p:extLst>
      <p:ext uri="{BB962C8B-B14F-4D97-AF65-F5344CB8AC3E}">
        <p14:creationId xmlns:p14="http://schemas.microsoft.com/office/powerpoint/2010/main" val="32261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1571366725"/>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6259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29861898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772734753"/>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4124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6215380" cy="1617079"/>
            <a:chOff x="1259632" y="2726539"/>
            <a:chExt cx="6215380"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02349" y="4005064"/>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16816045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38663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3338582598"/>
              </p:ext>
            </p:extLst>
          </p:nvPr>
        </p:nvGraphicFramePr>
        <p:xfrm>
          <a:off x="467544" y="1628800"/>
          <a:ext cx="8064895" cy="447201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1525382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20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56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39743342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23109377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2389135126"/>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20146200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3836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Use Case </a:t>
            </a:r>
            <a:r>
              <a:rPr lang="en-US" sz="1800" u="sng" dirty="0"/>
              <a:t>1: </a:t>
            </a:r>
            <a:r>
              <a:rPr lang="en-US" sz="1800" u="sng" dirty="0" smtClean="0"/>
              <a:t>Switch Trade </a:t>
            </a:r>
            <a:r>
              <a:rPr lang="en-US" altLang="zh-TW" sz="1800" u="sng" dirty="0"/>
              <a:t>(</a:t>
            </a:r>
            <a:r>
              <a:rPr lang="zh-TW" altLang="en-US" sz="1800" u="sng" dirty="0"/>
              <a:t>換馬</a:t>
            </a:r>
            <a:r>
              <a:rPr lang="en-US" altLang="zh-TW" sz="1800" u="sng" dirty="0" smtClean="0"/>
              <a:t>)</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3410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Use Case </a:t>
            </a:r>
            <a:r>
              <a:rPr lang="en-US" sz="1800" u="sng" dirty="0" smtClean="0"/>
              <a:t>2: Statistical Arbitrage</a:t>
            </a:r>
            <a:endParaRPr lang="en-US" altLang="zh-TW" sz="1800" u="sng" dirty="0"/>
          </a:p>
          <a:p>
            <a:pPr marL="285750" indent="-285750">
              <a:buFont typeface="Arial" panose="020B0604020202020204" pitchFamily="34" charset="0"/>
              <a:buChar char="•"/>
            </a:pPr>
            <a:r>
              <a:rPr lang="en-US" sz="1600" dirty="0" smtClean="0"/>
              <a:t>For a </a:t>
            </a:r>
            <a:r>
              <a:rPr lang="en-US" sz="1600" b="1" dirty="0" smtClean="0">
                <a:solidFill>
                  <a:srgbClr val="0070C0"/>
                </a:solidFill>
              </a:rPr>
              <a:t>price correlated</a:t>
            </a:r>
            <a:r>
              <a:rPr lang="en-US" sz="1600" dirty="0" smtClean="0"/>
              <a:t> stock pair, when the price ratio </a:t>
            </a:r>
            <a:r>
              <a:rPr lang="en-US" sz="1600" b="1" dirty="0" smtClean="0">
                <a:solidFill>
                  <a:srgbClr val="0070C0"/>
                </a:solidFill>
              </a:rPr>
              <a:t>deviates from the statistical mean</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a:t>and</a:t>
            </a:r>
            <a:r>
              <a:rPr lang="en-US" sz="1600" b="1" dirty="0">
                <a:solidFill>
                  <a:srgbClr val="0070C0"/>
                </a:solidFill>
              </a:rPr>
              <a:t> sell the over-value </a:t>
            </a:r>
            <a:r>
              <a:rPr lang="en-US" sz="1600" b="1" dirty="0" smtClean="0">
                <a:solidFill>
                  <a:srgbClr val="0070C0"/>
                </a:solidFill>
              </a:rPr>
              <a:t>stock </a:t>
            </a:r>
            <a:r>
              <a:rPr lang="en-US" sz="1600" dirty="0"/>
              <a:t>with</a:t>
            </a:r>
            <a:r>
              <a:rPr lang="en-US" sz="1600" b="1" dirty="0" smtClean="0">
                <a:solidFill>
                  <a:srgbClr val="0070C0"/>
                </a:solidFill>
              </a:rPr>
              <a:t> equal amount </a:t>
            </a:r>
            <a:r>
              <a:rPr lang="en-US" sz="1600" dirty="0"/>
              <a:t>(</a:t>
            </a:r>
            <a:r>
              <a:rPr lang="en-US" sz="1600" dirty="0" smtClean="0"/>
              <a:t>hence no upfront capital is required)</a:t>
            </a:r>
          </a:p>
          <a:p>
            <a:pPr marL="285750" indent="-285750">
              <a:buFont typeface="Arial" panose="020B0604020202020204" pitchFamily="34" charset="0"/>
              <a:buChar char="•"/>
            </a:pPr>
            <a:r>
              <a:rPr lang="en-US" sz="1600" b="1" dirty="0" smtClean="0">
                <a:solidFill>
                  <a:srgbClr val="0070C0"/>
                </a:solidFill>
              </a:rPr>
              <a:t>Unwind the positions</a:t>
            </a:r>
            <a:r>
              <a:rPr lang="en-US" sz="1600" dirty="0" smtClean="0"/>
              <a:t> when the price ratio is back to the historical mean (</a:t>
            </a:r>
            <a:r>
              <a:rPr lang="en-US" sz="1600" b="1" dirty="0" smtClean="0">
                <a:solidFill>
                  <a:srgbClr val="0070C0"/>
                </a:solidFill>
              </a:rPr>
              <a:t>mean reversion</a:t>
            </a:r>
            <a:r>
              <a:rPr lang="en-US" sz="1600" dirty="0" smtClean="0"/>
              <a:t>)</a:t>
            </a: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193119"/>
            <a:ext cx="4871478" cy="26121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
        <p:nvSpPr>
          <p:cNvPr id="8" name="TextBox 7"/>
          <p:cNvSpPr txBox="1"/>
          <p:nvPr/>
        </p:nvSpPr>
        <p:spPr>
          <a:xfrm>
            <a:off x="1907704" y="5877272"/>
            <a:ext cx="5357035" cy="338554"/>
          </a:xfrm>
          <a:prstGeom prst="rect">
            <a:avLst/>
          </a:prstGeom>
          <a:noFill/>
        </p:spPr>
        <p:txBody>
          <a:bodyPr wrap="square" rtlCol="0">
            <a:spAutoFit/>
          </a:bodyPr>
          <a:lstStyle/>
          <a:p>
            <a:r>
              <a:rPr lang="en-US" sz="1600" dirty="0" smtClean="0">
                <a:hlinkClick r:id="rId3"/>
              </a:rPr>
              <a:t>Code Example on finding HK Pair trading opportunities</a:t>
            </a:r>
            <a:endParaRPr lang="en-US" sz="1600" dirty="0"/>
          </a:p>
        </p:txBody>
      </p:sp>
      <p:sp>
        <p:nvSpPr>
          <p:cNvPr id="9" name="Sun 8"/>
          <p:cNvSpPr/>
          <p:nvPr/>
        </p:nvSpPr>
        <p:spPr bwMode="auto">
          <a:xfrm>
            <a:off x="1115616" y="5661248"/>
            <a:ext cx="666571"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087953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8590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88447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3409519"/>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solidFill>
                            <a:srgbClr val="FF0000"/>
                          </a:solidFill>
                        </a:rPr>
                        <a:t>200</a:t>
                      </a:r>
                      <a:endParaRPr lang="en-US" sz="1400" dirty="0">
                        <a:solidFill>
                          <a:srgbClr val="FF0000"/>
                        </a:solidFill>
                      </a:endParaRPr>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2370743"/>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5330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544884188"/>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smtClean="0"/>
              <a:t>(wait </a:t>
            </a:r>
            <a:r>
              <a:rPr lang="en-US" sz="1600" dirty="0"/>
              <a:t>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83029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2307</TotalTime>
  <Words>8644</Words>
  <Application>Microsoft Office PowerPoint</Application>
  <PresentationFormat>On-screen Show (4:3)</PresentationFormat>
  <Paragraphs>1754</Paragraphs>
  <Slides>121</Slides>
  <Notes>22</Notes>
  <HiddenSlides>0</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Industrial Practice – Biz </vt:lpstr>
      <vt:lpstr>Industrial Practice – Trading Desk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 </vt:lpstr>
      <vt:lpstr>Basic Market Micro-structure</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Transaction Cost Analysis</vt:lpstr>
      <vt:lpstr>Transaction Cost Analysis</vt:lpstr>
      <vt:lpstr>Transaction Cost Analysis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Pair</vt:lpstr>
      <vt:lpstr>Algo - Pair</vt:lpstr>
      <vt:lpstr>Algo - Pair</vt:lpstr>
      <vt:lpstr>Algo - Pair</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Price Range  </vt:lpstr>
      <vt:lpstr>Exchange and Rules - Volatility  </vt:lpstr>
      <vt:lpstr>Error &amp; Risk Control</vt:lpstr>
      <vt:lpstr>Error &amp; Risk Control</vt:lpstr>
      <vt:lpstr>Error &amp; Risk Control</vt:lpstr>
      <vt:lpstr>Other Stock Exchanges - Highlights</vt:lpstr>
      <vt:lpstr>Other Stock Exchanges - Highlights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114</cp:revision>
  <dcterms:created xsi:type="dcterms:W3CDTF">2019-12-25T09:41:43Z</dcterms:created>
  <dcterms:modified xsi:type="dcterms:W3CDTF">2020-12-22T04:24:37Z</dcterms:modified>
</cp:coreProperties>
</file>